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51"/>
  </p:notesMasterIdLst>
  <p:sldIdLst>
    <p:sldId id="256" r:id="rId2"/>
    <p:sldId id="264" r:id="rId3"/>
    <p:sldId id="379" r:id="rId4"/>
    <p:sldId id="307" r:id="rId5"/>
    <p:sldId id="258" r:id="rId6"/>
    <p:sldId id="306" r:id="rId7"/>
    <p:sldId id="308" r:id="rId8"/>
    <p:sldId id="266" r:id="rId9"/>
    <p:sldId id="313" r:id="rId10"/>
    <p:sldId id="310" r:id="rId11"/>
    <p:sldId id="334" r:id="rId12"/>
    <p:sldId id="368" r:id="rId13"/>
    <p:sldId id="315" r:id="rId14"/>
    <p:sldId id="314" r:id="rId15"/>
    <p:sldId id="324" r:id="rId16"/>
    <p:sldId id="312" r:id="rId17"/>
    <p:sldId id="340" r:id="rId18"/>
    <p:sldId id="342" r:id="rId19"/>
    <p:sldId id="352" r:id="rId20"/>
    <p:sldId id="321" r:id="rId21"/>
    <p:sldId id="354" r:id="rId22"/>
    <p:sldId id="369" r:id="rId23"/>
    <p:sldId id="341" r:id="rId24"/>
    <p:sldId id="329" r:id="rId25"/>
    <p:sldId id="327" r:id="rId26"/>
    <p:sldId id="344" r:id="rId27"/>
    <p:sldId id="356" r:id="rId28"/>
    <p:sldId id="316" r:id="rId29"/>
    <p:sldId id="326" r:id="rId30"/>
    <p:sldId id="333" r:id="rId31"/>
    <p:sldId id="370" r:id="rId32"/>
    <p:sldId id="355" r:id="rId33"/>
    <p:sldId id="359" r:id="rId34"/>
    <p:sldId id="357" r:id="rId35"/>
    <p:sldId id="358" r:id="rId36"/>
    <p:sldId id="361" r:id="rId37"/>
    <p:sldId id="363" r:id="rId38"/>
    <p:sldId id="364" r:id="rId39"/>
    <p:sldId id="371" r:id="rId40"/>
    <p:sldId id="374" r:id="rId41"/>
    <p:sldId id="375" r:id="rId42"/>
    <p:sldId id="376" r:id="rId43"/>
    <p:sldId id="377" r:id="rId44"/>
    <p:sldId id="365" r:id="rId45"/>
    <p:sldId id="380" r:id="rId46"/>
    <p:sldId id="378" r:id="rId47"/>
    <p:sldId id="362" r:id="rId48"/>
    <p:sldId id="366" r:id="rId49"/>
    <p:sldId id="263" r:id="rId5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A2A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09" autoAdjust="0"/>
    <p:restoredTop sz="86496" autoAdjust="0"/>
  </p:normalViewPr>
  <p:slideViewPr>
    <p:cSldViewPr snapToGrid="0">
      <p:cViewPr varScale="1">
        <p:scale>
          <a:sx n="99" d="100"/>
          <a:sy n="99" d="100"/>
        </p:scale>
        <p:origin x="570"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46D4229-3969-43CB-9185-84407BC14A1F}" type="datetimeFigureOut">
              <a:rPr lang="zh-CN" altLang="en-US" smtClean="0"/>
              <a:t>2023/4/16</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76BEA04-46A4-4853-A7FB-3C6EE1F663B6}" type="slidenum">
              <a:rPr lang="zh-CN" altLang="en-US" smtClean="0"/>
              <a:t>‹#›</a:t>
            </a:fld>
            <a:endParaRPr lang="zh-CN" altLang="en-US"/>
          </a:p>
        </p:txBody>
      </p:sp>
    </p:spTree>
    <p:extLst>
      <p:ext uri="{BB962C8B-B14F-4D97-AF65-F5344CB8AC3E}">
        <p14:creationId xmlns:p14="http://schemas.microsoft.com/office/powerpoint/2010/main" val="14267121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1</a:t>
            </a:fld>
            <a:endParaRPr lang="zh-CN" altLang="en-US"/>
          </a:p>
        </p:txBody>
      </p:sp>
    </p:spTree>
    <p:extLst>
      <p:ext uri="{BB962C8B-B14F-4D97-AF65-F5344CB8AC3E}">
        <p14:creationId xmlns:p14="http://schemas.microsoft.com/office/powerpoint/2010/main" val="18449617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10</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11</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12</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13</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14</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15</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16</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17</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18</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19</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2</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20</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21</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22</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23</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24</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25</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26</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27</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28</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29</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3</a:t>
            </a:fld>
            <a:endParaRPr lang="zh-CN" altLang="en-US"/>
          </a:p>
        </p:txBody>
      </p:sp>
    </p:spTree>
    <p:extLst>
      <p:ext uri="{BB962C8B-B14F-4D97-AF65-F5344CB8AC3E}">
        <p14:creationId xmlns:p14="http://schemas.microsoft.com/office/powerpoint/2010/main" val="125718399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30</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31</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32</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33</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34</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35</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36</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37</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38</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39</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4</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40</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41</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42</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43</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44</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45</a:t>
            </a:fld>
            <a:endParaRPr lang="zh-CN" altLang="en-US"/>
          </a:p>
        </p:txBody>
      </p:sp>
    </p:spTree>
    <p:extLst>
      <p:ext uri="{BB962C8B-B14F-4D97-AF65-F5344CB8AC3E}">
        <p14:creationId xmlns:p14="http://schemas.microsoft.com/office/powerpoint/2010/main" val="8735601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46</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47</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48</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49</a:t>
            </a:fld>
            <a:endParaRPr lang="zh-CN" altLang="en-US"/>
          </a:p>
        </p:txBody>
      </p:sp>
    </p:spTree>
    <p:extLst>
      <p:ext uri="{BB962C8B-B14F-4D97-AF65-F5344CB8AC3E}">
        <p14:creationId xmlns:p14="http://schemas.microsoft.com/office/powerpoint/2010/main" val="74988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5</a:t>
            </a:fld>
            <a:endParaRPr lang="zh-CN" altLang="en-US"/>
          </a:p>
        </p:txBody>
      </p:sp>
    </p:spTree>
    <p:extLst>
      <p:ext uri="{BB962C8B-B14F-4D97-AF65-F5344CB8AC3E}">
        <p14:creationId xmlns:p14="http://schemas.microsoft.com/office/powerpoint/2010/main" val="21919937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6</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7</a:t>
            </a:fld>
            <a:endParaRPr lang="zh-CN" altLang="en-US"/>
          </a:p>
        </p:txBody>
      </p:sp>
    </p:spTree>
    <p:extLst>
      <p:ext uri="{BB962C8B-B14F-4D97-AF65-F5344CB8AC3E}">
        <p14:creationId xmlns:p14="http://schemas.microsoft.com/office/powerpoint/2010/main" val="8449805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8</a:t>
            </a:fld>
            <a:endParaRPr lang="zh-CN" altLang="en-US"/>
          </a:p>
        </p:txBody>
      </p:sp>
    </p:spTree>
    <p:extLst>
      <p:ext uri="{BB962C8B-B14F-4D97-AF65-F5344CB8AC3E}">
        <p14:creationId xmlns:p14="http://schemas.microsoft.com/office/powerpoint/2010/main" val="2976552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76BEA04-46A4-4853-A7FB-3C6EE1F663B6}" type="slidenum">
              <a:rPr lang="zh-CN" altLang="en-US" smtClean="0"/>
              <a:t>9</a:t>
            </a:fld>
            <a:endParaRPr lang="zh-CN" altLang="en-US"/>
          </a:p>
        </p:txBody>
      </p:sp>
    </p:spTree>
    <p:extLst>
      <p:ext uri="{BB962C8B-B14F-4D97-AF65-F5344CB8AC3E}">
        <p14:creationId xmlns:p14="http://schemas.microsoft.com/office/powerpoint/2010/main" val="8449805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3CF9C420-273C-4268-8DEE-434073BDF4EC}" type="datetimeFigureOut">
              <a:rPr lang="zh-CN" altLang="en-US" smtClean="0"/>
              <a:t>2023/4/16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11813018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F9C420-273C-4268-8DEE-434073BDF4EC}" type="datetimeFigureOut">
              <a:rPr lang="zh-CN" altLang="en-US" smtClean="0"/>
              <a:t>2023/4/16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35517154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F9C420-273C-4268-8DEE-434073BDF4EC}" type="datetimeFigureOut">
              <a:rPr lang="zh-CN" altLang="en-US" smtClean="0"/>
              <a:t>2023/4/16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3891364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CF9C420-273C-4268-8DEE-434073BDF4EC}" type="datetimeFigureOut">
              <a:rPr lang="zh-CN" altLang="en-US" smtClean="0"/>
              <a:t>2023/4/16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16659831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3CF9C420-273C-4268-8DEE-434073BDF4EC}" type="datetimeFigureOut">
              <a:rPr lang="zh-CN" altLang="en-US" smtClean="0"/>
              <a:t>2023/4/16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11674286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CF9C420-273C-4268-8DEE-434073BDF4EC}" type="datetimeFigureOut">
              <a:rPr lang="zh-CN" altLang="en-US" smtClean="0"/>
              <a:t>2023/4/16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18774257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CF9C420-273C-4268-8DEE-434073BDF4EC}" type="datetimeFigureOut">
              <a:rPr lang="zh-CN" altLang="en-US" smtClean="0"/>
              <a:t>2023/4/16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786013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CF9C420-273C-4268-8DEE-434073BDF4EC}" type="datetimeFigureOut">
              <a:rPr lang="zh-CN" altLang="en-US" smtClean="0"/>
              <a:t>2023/4/16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19722892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CF9C420-273C-4268-8DEE-434073BDF4EC}" type="datetimeFigureOut">
              <a:rPr lang="zh-CN" altLang="en-US" smtClean="0"/>
              <a:t>2023/4/16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36113604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F9C420-273C-4268-8DEE-434073BDF4EC}" type="datetimeFigureOut">
              <a:rPr lang="zh-CN" altLang="en-US" smtClean="0"/>
              <a:t>2023/4/16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29785279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3CF9C420-273C-4268-8DEE-434073BDF4EC}" type="datetimeFigureOut">
              <a:rPr lang="zh-CN" altLang="en-US" smtClean="0"/>
              <a:t>2023/4/16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414890629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F9C420-273C-4268-8DEE-434073BDF4EC}" type="datetimeFigureOut">
              <a:rPr lang="zh-CN" altLang="en-US" smtClean="0"/>
              <a:t>2023/4/16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AE3596-2710-43D4-A82D-25A269E864FD}" type="slidenum">
              <a:rPr lang="zh-CN" altLang="en-US" smtClean="0"/>
              <a:t>‹#›</a:t>
            </a:fld>
            <a:endParaRPr lang="zh-CN" altLang="en-US"/>
          </a:p>
        </p:txBody>
      </p:sp>
    </p:spTree>
    <p:extLst>
      <p:ext uri="{BB962C8B-B14F-4D97-AF65-F5344CB8AC3E}">
        <p14:creationId xmlns:p14="http://schemas.microsoft.com/office/powerpoint/2010/main" val="11289221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7.jpeg"/><Relationship Id="rId2" Type="http://schemas.openxmlformats.org/officeDocument/2006/relationships/notesSlide" Target="../notesSlides/notesSlide17.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jpe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5.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7.jpeg"/><Relationship Id="rId4" Type="http://schemas.openxmlformats.org/officeDocument/2006/relationships/image" Target="../media/image24.jpe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5.xml"/><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jpeg"/><Relationship Id="rId4" Type="http://schemas.openxmlformats.org/officeDocument/2006/relationships/image" Target="../media/image43.jpeg"/></Relationships>
</file>

<file path=ppt/slides/_rels/slide3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36.xml"/><Relationship Id="rId1" Type="http://schemas.openxmlformats.org/officeDocument/2006/relationships/slideLayout" Target="../slideLayouts/slideLayout7.xml"/><Relationship Id="rId6" Type="http://schemas.openxmlformats.org/officeDocument/2006/relationships/image" Target="../media/image49.jpeg"/><Relationship Id="rId5" Type="http://schemas.openxmlformats.org/officeDocument/2006/relationships/image" Target="../media/image48.jpeg"/><Relationship Id="rId4" Type="http://schemas.openxmlformats.org/officeDocument/2006/relationships/image" Target="../media/image47.jpe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9.xml"/><Relationship Id="rId1" Type="http://schemas.openxmlformats.org/officeDocument/2006/relationships/slideLayout" Target="../slideLayouts/slideLayout7.xml"/><Relationship Id="rId6" Type="http://schemas.openxmlformats.org/officeDocument/2006/relationships/image" Target="../media/image52.jpg"/><Relationship Id="rId5" Type="http://schemas.openxmlformats.org/officeDocument/2006/relationships/image" Target="../media/image51.jpg"/><Relationship Id="rId4" Type="http://schemas.openxmlformats.org/officeDocument/2006/relationships/image" Target="../media/image50.jp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6.jpeg"/></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54.jpg"/><Relationship Id="rId4" Type="http://schemas.openxmlformats.org/officeDocument/2006/relationships/image" Target="../media/image53.jpeg"/></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1.xml"/><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7.xml"/><Relationship Id="rId5" Type="http://schemas.openxmlformats.org/officeDocument/2006/relationships/image" Target="../media/image58.jpeg"/><Relationship Id="rId4" Type="http://schemas.openxmlformats.org/officeDocument/2006/relationships/image" Target="../media/image41.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6.xml"/><Relationship Id="rId1" Type="http://schemas.openxmlformats.org/officeDocument/2006/relationships/slideLayout" Target="../slideLayouts/slideLayout7.xml"/><Relationship Id="rId5" Type="http://schemas.openxmlformats.org/officeDocument/2006/relationships/image" Target="../media/image59.jpe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9.xml"/><Relationship Id="rId1" Type="http://schemas.openxmlformats.org/officeDocument/2006/relationships/slideLayout" Target="../slideLayouts/slideLayout7.xml"/><Relationship Id="rId5" Type="http://schemas.openxmlformats.org/officeDocument/2006/relationships/image" Target="../media/image2.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5.jpeg"/><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
        <p:cNvGrpSpPr/>
        <p:nvPr/>
      </p:nvGrpSpPr>
      <p:grpSpPr>
        <a:xfrm>
          <a:off x="0" y="0"/>
          <a:ext cx="0" cy="0"/>
          <a:chOff x="0" y="0"/>
          <a:chExt cx="0" cy="0"/>
        </a:xfrm>
      </p:grpSpPr>
      <p:grpSp>
        <p:nvGrpSpPr>
          <p:cNvPr id="2" name="组合 1"/>
          <p:cNvGrpSpPr/>
          <p:nvPr/>
        </p:nvGrpSpPr>
        <p:grpSpPr>
          <a:xfrm>
            <a:off x="0" y="0"/>
            <a:ext cx="12182474" cy="6857999"/>
            <a:chOff x="0" y="1"/>
            <a:chExt cx="9143998" cy="5143500"/>
          </a:xfrm>
        </p:grpSpPr>
        <p:sp>
          <p:nvSpPr>
            <p:cNvPr id="3" name="矩形 2"/>
            <p:cNvSpPr/>
            <p:nvPr/>
          </p:nvSpPr>
          <p:spPr>
            <a:xfrm>
              <a:off x="0" y="1"/>
              <a:ext cx="4572000" cy="5143500"/>
            </a:xfrm>
            <a:prstGeom prst="rect">
              <a:avLst/>
            </a:prstGeom>
            <a:solidFill>
              <a:srgbClr val="002060">
                <a:alpha val="90000"/>
              </a:srgbClr>
            </a:solidFill>
            <a:ln>
              <a:solidFill>
                <a:srgbClr val="0A2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4" name="矩形 3"/>
            <p:cNvSpPr/>
            <p:nvPr/>
          </p:nvSpPr>
          <p:spPr>
            <a:xfrm>
              <a:off x="4571998" y="1"/>
              <a:ext cx="4572000" cy="5143500"/>
            </a:xfrm>
            <a:prstGeom prst="rect">
              <a:avLst/>
            </a:prstGeom>
            <a:solidFill>
              <a:srgbClr val="C00000">
                <a:alpha val="90000"/>
              </a:srgbClr>
            </a:solidFill>
            <a:ln>
              <a:solidFill>
                <a:srgbClr val="0A2A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grpSp>
      <p:grpSp>
        <p:nvGrpSpPr>
          <p:cNvPr id="12" name="组合 11">
            <a:extLst>
              <a:ext uri="{FF2B5EF4-FFF2-40B4-BE49-F238E27FC236}">
                <a16:creationId xmlns:a16="http://schemas.microsoft.com/office/drawing/2014/main" id="{6CCBD7B4-35E8-4F3D-93C8-03C6349D5787}"/>
              </a:ext>
            </a:extLst>
          </p:cNvPr>
          <p:cNvGrpSpPr/>
          <p:nvPr/>
        </p:nvGrpSpPr>
        <p:grpSpPr>
          <a:xfrm>
            <a:off x="4530241" y="5765661"/>
            <a:ext cx="3141040" cy="523861"/>
            <a:chOff x="3848100" y="4823505"/>
            <a:chExt cx="4495800" cy="676290"/>
          </a:xfrm>
        </p:grpSpPr>
        <p:sp>
          <p:nvSpPr>
            <p:cNvPr id="13" name="任意多边形 11">
              <a:extLst>
                <a:ext uri="{FF2B5EF4-FFF2-40B4-BE49-F238E27FC236}">
                  <a16:creationId xmlns:a16="http://schemas.microsoft.com/office/drawing/2014/main" id="{5A7A2099-AF13-4244-95E1-B966E3192899}"/>
                </a:ext>
              </a:extLst>
            </p:cNvPr>
            <p:cNvSpPr/>
            <p:nvPr/>
          </p:nvSpPr>
          <p:spPr>
            <a:xfrm flipH="1">
              <a:off x="3848100" y="4823505"/>
              <a:ext cx="4495800" cy="676290"/>
            </a:xfrm>
            <a:custGeom>
              <a:avLst/>
              <a:gdLst>
                <a:gd name="connsiteX0" fmla="*/ 4248150 w 4495800"/>
                <a:gd name="connsiteY0" fmla="*/ 0 h 495300"/>
                <a:gd name="connsiteX1" fmla="*/ 2247900 w 4495800"/>
                <a:gd name="connsiteY1" fmla="*/ 0 h 495300"/>
                <a:gd name="connsiteX2" fmla="*/ 247650 w 4495800"/>
                <a:gd name="connsiteY2" fmla="*/ 0 h 495300"/>
                <a:gd name="connsiteX3" fmla="*/ 0 w 4495800"/>
                <a:gd name="connsiteY3" fmla="*/ 247650 h 495300"/>
                <a:gd name="connsiteX4" fmla="*/ 247650 w 4495800"/>
                <a:gd name="connsiteY4" fmla="*/ 495300 h 495300"/>
                <a:gd name="connsiteX5" fmla="*/ 2247900 w 4495800"/>
                <a:gd name="connsiteY5" fmla="*/ 495300 h 495300"/>
                <a:gd name="connsiteX6" fmla="*/ 4248150 w 4495800"/>
                <a:gd name="connsiteY6" fmla="*/ 495300 h 495300"/>
                <a:gd name="connsiteX7" fmla="*/ 4495800 w 4495800"/>
                <a:gd name="connsiteY7" fmla="*/ 24765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5800" h="495300">
                  <a:moveTo>
                    <a:pt x="4248150" y="0"/>
                  </a:moveTo>
                  <a:lnTo>
                    <a:pt x="2247900" y="0"/>
                  </a:lnTo>
                  <a:lnTo>
                    <a:pt x="247650" y="0"/>
                  </a:lnTo>
                  <a:lnTo>
                    <a:pt x="0" y="247650"/>
                  </a:lnTo>
                  <a:lnTo>
                    <a:pt x="247650" y="495300"/>
                  </a:lnTo>
                  <a:lnTo>
                    <a:pt x="2247900" y="495300"/>
                  </a:lnTo>
                  <a:lnTo>
                    <a:pt x="4248150" y="495300"/>
                  </a:lnTo>
                  <a:lnTo>
                    <a:pt x="4495800"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4" name="文本框 13">
              <a:extLst>
                <a:ext uri="{FF2B5EF4-FFF2-40B4-BE49-F238E27FC236}">
                  <a16:creationId xmlns:a16="http://schemas.microsoft.com/office/drawing/2014/main" id="{2FEC3BD7-B0B0-443D-A879-F388FE4FAE2B}"/>
                </a:ext>
              </a:extLst>
            </p:cNvPr>
            <p:cNvSpPr txBox="1"/>
            <p:nvPr/>
          </p:nvSpPr>
          <p:spPr>
            <a:xfrm>
              <a:off x="4821525" y="4861212"/>
              <a:ext cx="2499053" cy="595997"/>
            </a:xfrm>
            <a:prstGeom prst="rect">
              <a:avLst/>
            </a:prstGeom>
            <a:noFill/>
          </p:spPr>
          <p:txBody>
            <a:bodyPr wrap="none" rtlCol="0">
              <a:spAutoFit/>
              <a:scene3d>
                <a:camera prst="orthographicFront"/>
                <a:lightRig rig="threePt" dir="t"/>
              </a:scene3d>
              <a:sp3d contourW="12700"/>
            </a:bodyPr>
            <a:lstStyle/>
            <a:p>
              <a:pPr algn="ctr"/>
              <a:r>
                <a:rPr lang="en-US" altLang="zh-CN" sz="2400" b="1" dirty="0">
                  <a:solidFill>
                    <a:srgbClr val="1B4C98"/>
                  </a:solidFill>
                  <a:latin typeface="微软雅黑" panose="020B0503020204020204" pitchFamily="34" charset="-122"/>
                  <a:ea typeface="微软雅黑" panose="020B0503020204020204" pitchFamily="34" charset="-122"/>
                  <a:cs typeface="+mn-ea"/>
                  <a:sym typeface="+mn-lt"/>
                </a:rPr>
                <a:t>2023</a:t>
              </a:r>
              <a:r>
                <a:rPr lang="zh-CN" altLang="en-US" sz="2400" b="1" dirty="0">
                  <a:solidFill>
                    <a:srgbClr val="1B4C98"/>
                  </a:solidFill>
                  <a:latin typeface="微软雅黑" panose="020B0503020204020204" pitchFamily="34" charset="-122"/>
                  <a:ea typeface="微软雅黑" panose="020B0503020204020204" pitchFamily="34" charset="-122"/>
                  <a:cs typeface="+mn-ea"/>
                  <a:sym typeface="+mn-lt"/>
                </a:rPr>
                <a:t>年</a:t>
              </a:r>
              <a:r>
                <a:rPr lang="en-US" altLang="zh-CN" sz="2400" b="1" dirty="0">
                  <a:solidFill>
                    <a:srgbClr val="1B4C98"/>
                  </a:solidFill>
                  <a:latin typeface="微软雅黑" panose="020B0503020204020204" pitchFamily="34" charset="-122"/>
                  <a:ea typeface="微软雅黑" panose="020B0503020204020204" pitchFamily="34" charset="-122"/>
                  <a:cs typeface="+mn-ea"/>
                  <a:sym typeface="+mn-lt"/>
                </a:rPr>
                <a:t>4</a:t>
              </a:r>
              <a:r>
                <a:rPr lang="zh-CN" altLang="en-US" sz="2400" b="1" dirty="0">
                  <a:solidFill>
                    <a:srgbClr val="1B4C98"/>
                  </a:solidFill>
                  <a:latin typeface="微软雅黑" panose="020B0503020204020204" pitchFamily="34" charset="-122"/>
                  <a:ea typeface="微软雅黑" panose="020B0503020204020204" pitchFamily="34" charset="-122"/>
                  <a:cs typeface="+mn-ea"/>
                  <a:sym typeface="+mn-lt"/>
                </a:rPr>
                <a:t>月</a:t>
              </a:r>
            </a:p>
          </p:txBody>
        </p:sp>
      </p:grpSp>
      <p:sp>
        <p:nvSpPr>
          <p:cNvPr id="15" name="文本框 14"/>
          <p:cNvSpPr txBox="1"/>
          <p:nvPr/>
        </p:nvSpPr>
        <p:spPr>
          <a:xfrm>
            <a:off x="739179" y="1602893"/>
            <a:ext cx="10698579" cy="1569660"/>
          </a:xfrm>
          <a:prstGeom prst="rect">
            <a:avLst/>
          </a:prstGeom>
          <a:noFill/>
        </p:spPr>
        <p:txBody>
          <a:bodyPr wrap="square" rtlCol="0">
            <a:spAutoFit/>
            <a:scene3d>
              <a:camera prst="orthographicFront"/>
              <a:lightRig rig="threePt" dir="t"/>
            </a:scene3d>
            <a:sp3d contourW="12700"/>
          </a:bodyPr>
          <a:lstStyle/>
          <a:p>
            <a:pPr algn="ctr"/>
            <a:r>
              <a:rPr lang="zh-CN" altLang="en-US" sz="9600" b="1" dirty="0">
                <a:solidFill>
                  <a:schemeClr val="bg1"/>
                </a:solidFill>
                <a:latin typeface="微软雅黑" panose="020B0503020204020204" pitchFamily="34" charset="-122"/>
                <a:ea typeface="微软雅黑" panose="020B0503020204020204" pitchFamily="34" charset="-122"/>
                <a:cs typeface="+mn-ea"/>
                <a:sym typeface="+mn-lt"/>
              </a:rPr>
              <a:t>战争概述</a:t>
            </a:r>
            <a:endParaRPr lang="zh-CN" altLang="en-US" sz="115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5" name="图文框 4"/>
          <p:cNvSpPr/>
          <p:nvPr/>
        </p:nvSpPr>
        <p:spPr>
          <a:xfrm>
            <a:off x="662979" y="853407"/>
            <a:ext cx="10875565" cy="4378993"/>
          </a:xfrm>
          <a:prstGeom prst="frame">
            <a:avLst>
              <a:gd name="adj1" fmla="val 412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cs typeface="+mn-ea"/>
              <a:sym typeface="+mn-lt"/>
            </a:endParaRPr>
          </a:p>
        </p:txBody>
      </p:sp>
      <p:sp>
        <p:nvSpPr>
          <p:cNvPr id="16" name="任意多边形 15"/>
          <p:cNvSpPr/>
          <p:nvPr/>
        </p:nvSpPr>
        <p:spPr>
          <a:xfrm flipH="1">
            <a:off x="3759654" y="4799725"/>
            <a:ext cx="4682214" cy="672755"/>
          </a:xfrm>
          <a:custGeom>
            <a:avLst/>
            <a:gdLst>
              <a:gd name="connsiteX0" fmla="*/ 4248150 w 4495800"/>
              <a:gd name="connsiteY0" fmla="*/ 0 h 495300"/>
              <a:gd name="connsiteX1" fmla="*/ 2247900 w 4495800"/>
              <a:gd name="connsiteY1" fmla="*/ 0 h 495300"/>
              <a:gd name="connsiteX2" fmla="*/ 247650 w 4495800"/>
              <a:gd name="connsiteY2" fmla="*/ 0 h 495300"/>
              <a:gd name="connsiteX3" fmla="*/ 0 w 4495800"/>
              <a:gd name="connsiteY3" fmla="*/ 247650 h 495300"/>
              <a:gd name="connsiteX4" fmla="*/ 247650 w 4495800"/>
              <a:gd name="connsiteY4" fmla="*/ 495300 h 495300"/>
              <a:gd name="connsiteX5" fmla="*/ 2247900 w 4495800"/>
              <a:gd name="connsiteY5" fmla="*/ 495300 h 495300"/>
              <a:gd name="connsiteX6" fmla="*/ 4248150 w 4495800"/>
              <a:gd name="connsiteY6" fmla="*/ 495300 h 495300"/>
              <a:gd name="connsiteX7" fmla="*/ 4495800 w 4495800"/>
              <a:gd name="connsiteY7" fmla="*/ 247650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495800" h="495300">
                <a:moveTo>
                  <a:pt x="4248150" y="0"/>
                </a:moveTo>
                <a:lnTo>
                  <a:pt x="2247900" y="0"/>
                </a:lnTo>
                <a:lnTo>
                  <a:pt x="247650" y="0"/>
                </a:lnTo>
                <a:lnTo>
                  <a:pt x="0" y="247650"/>
                </a:lnTo>
                <a:lnTo>
                  <a:pt x="247650" y="495300"/>
                </a:lnTo>
                <a:lnTo>
                  <a:pt x="2247900" y="495300"/>
                </a:lnTo>
                <a:lnTo>
                  <a:pt x="4248150" y="495300"/>
                </a:lnTo>
                <a:lnTo>
                  <a:pt x="4495800" y="24765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cs typeface="+mn-ea"/>
              <a:sym typeface="+mn-lt"/>
            </a:endParaRPr>
          </a:p>
        </p:txBody>
      </p:sp>
      <p:sp>
        <p:nvSpPr>
          <p:cNvPr id="17" name="文本框 10"/>
          <p:cNvSpPr txBox="1"/>
          <p:nvPr/>
        </p:nvSpPr>
        <p:spPr>
          <a:xfrm>
            <a:off x="4033526" y="4874491"/>
            <a:ext cx="4134466" cy="523220"/>
          </a:xfrm>
          <a:prstGeom prst="rect">
            <a:avLst/>
          </a:prstGeom>
          <a:noFill/>
        </p:spPr>
        <p:txBody>
          <a:bodyPr wrap="none" rtlCol="0">
            <a:spAutoFit/>
            <a:scene3d>
              <a:camera prst="orthographicFront"/>
              <a:lightRig rig="threePt" dir="t"/>
            </a:scene3d>
            <a:sp3d contourW="12700"/>
          </a:bodyPr>
          <a:lstStyle/>
          <a:p>
            <a:pPr algn="ctr"/>
            <a:r>
              <a:rPr lang="zh-CN" altLang="en-US" sz="2800" b="1" dirty="0">
                <a:solidFill>
                  <a:srgbClr val="1B4C98"/>
                </a:solidFill>
                <a:latin typeface="微软雅黑" panose="020B0503020204020204" pitchFamily="34" charset="-122"/>
                <a:ea typeface="微软雅黑" panose="020B0503020204020204" pitchFamily="34" charset="-122"/>
                <a:cs typeface="+mn-ea"/>
                <a:sym typeface="+mn-lt"/>
              </a:rPr>
              <a:t>浙江大学军事理论教研室</a:t>
            </a:r>
          </a:p>
        </p:txBody>
      </p:sp>
      <p:sp>
        <p:nvSpPr>
          <p:cNvPr id="18" name="文本框 14"/>
          <p:cNvSpPr txBox="1"/>
          <p:nvPr/>
        </p:nvSpPr>
        <p:spPr>
          <a:xfrm>
            <a:off x="1115844" y="3228631"/>
            <a:ext cx="10346499" cy="1569660"/>
          </a:xfrm>
          <a:prstGeom prst="rect">
            <a:avLst/>
          </a:prstGeom>
          <a:noFill/>
        </p:spPr>
        <p:txBody>
          <a:bodyPr wrap="square" rtlCol="0">
            <a:spAutoFit/>
            <a:scene3d>
              <a:camera prst="orthographicFront"/>
              <a:lightRig rig="threePt" dir="t"/>
            </a:scene3d>
            <a:sp3d contourW="12700"/>
          </a:bodyPr>
          <a:lstStyle/>
          <a:p>
            <a:pPr algn="ctr"/>
            <a:r>
              <a:rPr lang="en-US" altLang="zh-CN" sz="4800" b="1" dirty="0">
                <a:solidFill>
                  <a:schemeClr val="bg1"/>
                </a:solidFill>
                <a:latin typeface="华文楷体" pitchFamily="2" charset="-122"/>
                <a:ea typeface="华文楷体" pitchFamily="2" charset="-122"/>
                <a:cs typeface="+mn-ea"/>
                <a:sym typeface="+mn-lt"/>
              </a:rPr>
              <a:t>——</a:t>
            </a:r>
            <a:r>
              <a:rPr lang="zh-CN" altLang="en-US" sz="4800" b="1" dirty="0">
                <a:solidFill>
                  <a:schemeClr val="bg1"/>
                </a:solidFill>
                <a:latin typeface="华文楷体" pitchFamily="2" charset="-122"/>
                <a:ea typeface="华文楷体" pitchFamily="2" charset="-122"/>
                <a:cs typeface="+mn-ea"/>
                <a:sym typeface="+mn-lt"/>
              </a:rPr>
              <a:t>兼谈毛泽东军事思想与</a:t>
            </a:r>
            <a:endParaRPr lang="en-US" altLang="zh-CN" sz="4800" b="1" dirty="0">
              <a:solidFill>
                <a:schemeClr val="bg1"/>
              </a:solidFill>
              <a:latin typeface="华文楷体" pitchFamily="2" charset="-122"/>
              <a:ea typeface="华文楷体" pitchFamily="2" charset="-122"/>
              <a:cs typeface="+mn-ea"/>
              <a:sym typeface="+mn-lt"/>
            </a:endParaRPr>
          </a:p>
          <a:p>
            <a:pPr algn="ctr"/>
            <a:r>
              <a:rPr lang="zh-CN" altLang="en-US" sz="4800" b="1" dirty="0">
                <a:solidFill>
                  <a:schemeClr val="bg1"/>
                </a:solidFill>
                <a:latin typeface="华文楷体" pitchFamily="2" charset="-122"/>
                <a:ea typeface="华文楷体" pitchFamily="2" charset="-122"/>
                <a:cs typeface="+mn-ea"/>
                <a:sym typeface="+mn-lt"/>
              </a:rPr>
              <a:t>习近平改革强军</a:t>
            </a:r>
          </a:p>
        </p:txBody>
      </p:sp>
    </p:spTree>
    <p:extLst>
      <p:ext uri="{BB962C8B-B14F-4D97-AF65-F5344CB8AC3E}">
        <p14:creationId xmlns:p14="http://schemas.microsoft.com/office/powerpoint/2010/main" val="32204050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4886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（一）什么是战争</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pic>
        <p:nvPicPr>
          <p:cNvPr id="22" name="Picture 4" descr="C:\Users\cc\Desktop\克劳塞维茨.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8683" y="2732724"/>
            <a:ext cx="4038601" cy="3931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8"/>
          <p:cNvSpPr>
            <a:spLocks noChangeArrowheads="1"/>
          </p:cNvSpPr>
          <p:nvPr/>
        </p:nvSpPr>
        <p:spPr bwMode="auto">
          <a:xfrm>
            <a:off x="5090273" y="2709112"/>
            <a:ext cx="6598334" cy="954107"/>
          </a:xfrm>
          <a:prstGeom prst="rect">
            <a:avLst/>
          </a:prstGeom>
          <a:noFill/>
          <a:ln w="0">
            <a:solidFill>
              <a:srgbClr val="339966"/>
            </a:solidFill>
            <a:miter lim="800000"/>
            <a:headEnd/>
            <a:tailEnd/>
          </a:ln>
        </p:spPr>
        <p:txBody>
          <a:bodyPr wrap="square">
            <a:spAutoFit/>
          </a:bodyPr>
          <a:lstStyle/>
          <a:p>
            <a:pPr algn="ctr">
              <a:lnSpc>
                <a:spcPct val="140000"/>
              </a:lnSpc>
              <a:defRPr/>
            </a:pPr>
            <a:r>
              <a:rPr lang="zh-CN" altLang="en-US"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政治属性</a:t>
            </a:r>
            <a:r>
              <a:rPr lang="en-US" altLang="zh-CN"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a:t>
            </a:r>
            <a:r>
              <a:rPr lang="zh-CN" altLang="en-US"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rPr>
              <a:t>政治性</a:t>
            </a:r>
            <a:endParaRPr lang="en-US" altLang="zh-CN"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endParaRPr>
          </a:p>
        </p:txBody>
      </p:sp>
      <p:sp>
        <p:nvSpPr>
          <p:cNvPr id="19" name="Rectangle 8"/>
          <p:cNvSpPr>
            <a:spLocks noChangeArrowheads="1"/>
          </p:cNvSpPr>
          <p:nvPr/>
        </p:nvSpPr>
        <p:spPr bwMode="auto">
          <a:xfrm>
            <a:off x="5090273" y="3855261"/>
            <a:ext cx="6598334" cy="2893100"/>
          </a:xfrm>
          <a:prstGeom prst="rect">
            <a:avLst/>
          </a:prstGeom>
          <a:noFill/>
          <a:ln w="0">
            <a:solidFill>
              <a:srgbClr val="339966"/>
            </a:solidFill>
            <a:miter lim="800000"/>
            <a:headEnd/>
            <a:tailEnd/>
          </a:ln>
        </p:spPr>
        <p:txBody>
          <a:bodyPr wrap="square">
            <a:spAutoFit/>
          </a:bodyPr>
          <a:lstStyle/>
          <a:p>
            <a:pPr algn="just">
              <a:lnSpc>
                <a:spcPct val="130000"/>
              </a:lnSpc>
              <a:defRPr/>
            </a:pPr>
            <a:r>
              <a:rPr kumimoji="1" lang="zh-CN" altLang="en-US"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战争无非是</a:t>
            </a:r>
            <a:r>
              <a:rPr kumimoji="1" lang="zh-CN" altLang="en-US" sz="2800" b="1" u="sng"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政治通过另一种手段的延续</a:t>
            </a: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由此可见，</a:t>
            </a:r>
            <a:r>
              <a:rPr kumimoji="1" lang="zh-CN" altLang="en-US" sz="2800" b="1" u="sng"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战争不仅是一种政治行为，而且是一种真正的政治工具，是政治交往的继续，是政治交往通过</a:t>
            </a:r>
            <a:r>
              <a:rPr kumimoji="1" lang="zh-CN" altLang="en-US" sz="2800" b="1" u="sng" dirty="0">
                <a:ln w="1905">
                  <a:solidFill>
                    <a:srgbClr val="330E07"/>
                  </a:solidFill>
                </a:ln>
                <a:effectLst>
                  <a:outerShdw blurRad="38100" dist="38100" dir="2700000" algn="tl">
                    <a:srgbClr val="000000">
                      <a:alpha val="43137"/>
                    </a:srgbClr>
                  </a:outerShdw>
                </a:effectLst>
                <a:highlight>
                  <a:srgbClr val="FFFF00"/>
                </a:highlight>
                <a:latin typeface="方正大黑简体" panose="03000509000000000000" pitchFamily="65" charset="-122"/>
                <a:ea typeface="方正大黑简体" panose="03000509000000000000" pitchFamily="65" charset="-122"/>
              </a:rPr>
              <a:t>另一种手段</a:t>
            </a:r>
            <a:r>
              <a:rPr kumimoji="1" lang="zh-CN" altLang="en-US" sz="2800" b="1" u="sng"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的实现</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克劳塞维茨）</a:t>
            </a:r>
            <a:endParaRPr kumimoji="1" lang="en-US" altLang="zh-CN"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10106908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4886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（一）什么是战争</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5" name="Rectangle 8"/>
          <p:cNvSpPr>
            <a:spLocks noChangeArrowheads="1"/>
          </p:cNvSpPr>
          <p:nvPr/>
        </p:nvSpPr>
        <p:spPr bwMode="auto">
          <a:xfrm>
            <a:off x="4848226" y="2705101"/>
            <a:ext cx="6598334" cy="954107"/>
          </a:xfrm>
          <a:prstGeom prst="rect">
            <a:avLst/>
          </a:prstGeom>
          <a:noFill/>
          <a:ln w="0">
            <a:solidFill>
              <a:srgbClr val="339966"/>
            </a:solidFill>
            <a:miter lim="800000"/>
            <a:headEnd/>
            <a:tailEnd/>
          </a:ln>
        </p:spPr>
        <p:txBody>
          <a:bodyPr wrap="square">
            <a:spAutoFit/>
          </a:bodyPr>
          <a:lstStyle/>
          <a:p>
            <a:pPr algn="ctr">
              <a:lnSpc>
                <a:spcPct val="140000"/>
              </a:lnSpc>
              <a:defRPr/>
            </a:pPr>
            <a:r>
              <a:rPr lang="zh-CN" altLang="en-US"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政治属性</a:t>
            </a:r>
            <a:r>
              <a:rPr lang="en-US" altLang="zh-CN"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a:t>
            </a:r>
            <a:r>
              <a:rPr lang="zh-CN" altLang="en-US"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rPr>
              <a:t>政治性</a:t>
            </a:r>
            <a:endParaRPr lang="en-US" altLang="zh-CN"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endParaRPr>
          </a:p>
        </p:txBody>
      </p:sp>
      <p:pic>
        <p:nvPicPr>
          <p:cNvPr id="26" name="Picture 6" descr="NO_60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2811683"/>
            <a:ext cx="3471570" cy="3932017"/>
          </a:xfrm>
          <a:prstGeom prst="rect">
            <a:avLst/>
          </a:prstGeom>
          <a:noFill/>
          <a:ln w="0" cmpd="tri">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7" name="Rectangle 8"/>
          <p:cNvSpPr>
            <a:spLocks noChangeArrowheads="1"/>
          </p:cNvSpPr>
          <p:nvPr/>
        </p:nvSpPr>
        <p:spPr bwMode="auto">
          <a:xfrm>
            <a:off x="4848226" y="3985003"/>
            <a:ext cx="6598334" cy="2653034"/>
          </a:xfrm>
          <a:prstGeom prst="rect">
            <a:avLst/>
          </a:prstGeom>
          <a:noFill/>
          <a:ln w="0">
            <a:solidFill>
              <a:srgbClr val="339966"/>
            </a:solidFill>
            <a:miter lim="800000"/>
            <a:headEnd/>
            <a:tailEnd/>
          </a:ln>
        </p:spPr>
        <p:txBody>
          <a:bodyPr wrap="square">
            <a:spAutoFit/>
          </a:bodyPr>
          <a:lstStyle/>
          <a:p>
            <a:pPr algn="just">
              <a:lnSpc>
                <a:spcPct val="130000"/>
              </a:lnSpc>
              <a:defRPr/>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战争是政治的继续，在这点上说，</a:t>
            </a:r>
            <a:r>
              <a:rPr kumimoji="1" lang="zh-CN" altLang="en-US" sz="3200" b="1" u="sng"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战争就是政治</a:t>
            </a: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，战争本身就是政治性质的行动，自古以来没有不带政治性的战争    </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毛泽东）</a:t>
            </a:r>
            <a:endParaRPr kumimoji="1" lang="en-US" altLang="zh-CN"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48590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4886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（一）什么是战争</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5" name="Rectangle 8"/>
          <p:cNvSpPr>
            <a:spLocks noChangeArrowheads="1"/>
          </p:cNvSpPr>
          <p:nvPr/>
        </p:nvSpPr>
        <p:spPr bwMode="auto">
          <a:xfrm>
            <a:off x="4848226" y="2705101"/>
            <a:ext cx="6598334" cy="954107"/>
          </a:xfrm>
          <a:prstGeom prst="rect">
            <a:avLst/>
          </a:prstGeom>
          <a:noFill/>
          <a:ln w="0">
            <a:solidFill>
              <a:srgbClr val="339966"/>
            </a:solidFill>
            <a:miter lim="800000"/>
            <a:headEnd/>
            <a:tailEnd/>
          </a:ln>
        </p:spPr>
        <p:txBody>
          <a:bodyPr wrap="square">
            <a:spAutoFit/>
          </a:bodyPr>
          <a:lstStyle/>
          <a:p>
            <a:pPr algn="ctr">
              <a:lnSpc>
                <a:spcPct val="140000"/>
              </a:lnSpc>
              <a:defRPr/>
            </a:pPr>
            <a:r>
              <a:rPr lang="zh-CN" altLang="en-US"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政治属性</a:t>
            </a:r>
            <a:r>
              <a:rPr lang="en-US" altLang="zh-CN"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a:t>
            </a:r>
            <a:r>
              <a:rPr lang="zh-CN" altLang="en-US"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rPr>
              <a:t>政治性</a:t>
            </a:r>
            <a:endParaRPr lang="en-US" altLang="zh-CN"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endParaRPr>
          </a:p>
        </p:txBody>
      </p:sp>
      <p:pic>
        <p:nvPicPr>
          <p:cNvPr id="26" name="Picture 6" descr="NO_607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7700" y="2811683"/>
            <a:ext cx="3471570" cy="3932017"/>
          </a:xfrm>
          <a:prstGeom prst="rect">
            <a:avLst/>
          </a:prstGeom>
          <a:noFill/>
          <a:ln w="0" cmpd="tri">
            <a:solidFill>
              <a:schemeClr val="bg1"/>
            </a:solidFill>
            <a:miter lim="800000"/>
            <a:headEnd/>
            <a:tailEnd/>
          </a:ln>
          <a:extLst>
            <a:ext uri="{909E8E84-426E-40DD-AFC4-6F175D3DCCD1}">
              <a14:hiddenFill xmlns:a14="http://schemas.microsoft.com/office/drawing/2010/main">
                <a:solidFill>
                  <a:srgbClr val="FFFFFF"/>
                </a:solidFill>
              </a14:hiddenFill>
            </a:ext>
          </a:extLst>
        </p:spPr>
      </p:pic>
      <p:sp>
        <p:nvSpPr>
          <p:cNvPr id="27" name="Rectangle 8"/>
          <p:cNvSpPr>
            <a:spLocks noChangeArrowheads="1"/>
          </p:cNvSpPr>
          <p:nvPr/>
        </p:nvSpPr>
        <p:spPr bwMode="auto">
          <a:xfrm>
            <a:off x="4848226" y="3985003"/>
            <a:ext cx="6598334" cy="2382191"/>
          </a:xfrm>
          <a:prstGeom prst="rect">
            <a:avLst/>
          </a:prstGeom>
          <a:noFill/>
          <a:ln w="0">
            <a:solidFill>
              <a:srgbClr val="339966"/>
            </a:solidFill>
            <a:miter lim="800000"/>
            <a:headEnd/>
            <a:tailEnd/>
          </a:ln>
        </p:spPr>
        <p:txBody>
          <a:bodyPr wrap="square">
            <a:spAutoFit/>
          </a:bodyPr>
          <a:lstStyle/>
          <a:p>
            <a:pPr algn="just">
              <a:lnSpc>
                <a:spcPct val="130000"/>
              </a:lnSpc>
              <a:defRPr/>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战争有其特殊性，在这点上说，战争不即等于一般的政治。战争是政治的特殊手段的继续。</a:t>
            </a:r>
            <a:endPar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defRPr/>
            </a:pPr>
            <a:r>
              <a:rPr lang="zh-CN" altLang="en-US" sz="2400"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（特殊手段，特殊</a:t>
            </a:r>
            <a:r>
              <a:rPr lang="zh-CN" altLang="en-US" sz="24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规律，特殊组织、方法和过程）</a:t>
            </a:r>
          </a:p>
        </p:txBody>
      </p:sp>
    </p:spTree>
    <p:extLst>
      <p:ext uri="{BB962C8B-B14F-4D97-AF65-F5344CB8AC3E}">
        <p14:creationId xmlns:p14="http://schemas.microsoft.com/office/powerpoint/2010/main" val="1789067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1843" y="3074306"/>
            <a:ext cx="2523664" cy="732508"/>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sz="3200" b="1" dirty="0">
                <a:solidFill>
                  <a:schemeClr val="tx1"/>
                </a:solidFill>
              </a:rPr>
              <a:t>1.</a:t>
            </a:r>
            <a:r>
              <a:rPr lang="zh-CN" altLang="en-US" sz="3200" b="1" dirty="0">
                <a:solidFill>
                  <a:schemeClr val="tx1"/>
                </a:solidFill>
              </a:rPr>
              <a:t>打群架</a:t>
            </a:r>
          </a:p>
        </p:txBody>
      </p:sp>
      <p:sp>
        <p:nvSpPr>
          <p:cNvPr id="9" name="文本框 8"/>
          <p:cNvSpPr txBox="1"/>
          <p:nvPr/>
        </p:nvSpPr>
        <p:spPr>
          <a:xfrm>
            <a:off x="2975613" y="14886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（一）什么是战争</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pic>
        <p:nvPicPr>
          <p:cNvPr id="1026" name="Picture 2" descr="C:\Users\春哥\Desktop\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98" y="4084891"/>
            <a:ext cx="2790209" cy="241639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4008281" y="3074306"/>
            <a:ext cx="3558128" cy="3426978"/>
            <a:chOff x="4008281" y="3074306"/>
            <a:chExt cx="3558128" cy="3426978"/>
          </a:xfrm>
        </p:grpSpPr>
        <p:sp>
          <p:nvSpPr>
            <p:cNvPr id="19" name="文本框 5"/>
            <p:cNvSpPr txBox="1"/>
            <p:nvPr/>
          </p:nvSpPr>
          <p:spPr>
            <a:xfrm>
              <a:off x="4008281" y="3074306"/>
              <a:ext cx="3558128" cy="732508"/>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sz="3200" b="1" dirty="0">
                  <a:solidFill>
                    <a:schemeClr val="tx1"/>
                  </a:solidFill>
                </a:rPr>
                <a:t>2.</a:t>
              </a:r>
              <a:r>
                <a:rPr lang="zh-CN" altLang="en-US" sz="3200" b="1" dirty="0">
                  <a:solidFill>
                    <a:schemeClr val="tx1"/>
                  </a:solidFill>
                </a:rPr>
                <a:t>新冠病毒阻击战</a:t>
              </a:r>
            </a:p>
          </p:txBody>
        </p:sp>
        <p:pic>
          <p:nvPicPr>
            <p:cNvPr id="2050" name="Picture 2" descr="C:\Users\春哥\Desktop\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0018" y="4084891"/>
              <a:ext cx="3138020" cy="24163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8503286" y="3074306"/>
            <a:ext cx="3260018" cy="3683594"/>
            <a:chOff x="8503286" y="3074306"/>
            <a:chExt cx="3260018" cy="3683594"/>
          </a:xfrm>
        </p:grpSpPr>
        <p:sp>
          <p:nvSpPr>
            <p:cNvPr id="20" name="文本框 5"/>
            <p:cNvSpPr txBox="1"/>
            <p:nvPr/>
          </p:nvSpPr>
          <p:spPr>
            <a:xfrm>
              <a:off x="8503286" y="3074306"/>
              <a:ext cx="3114483" cy="732508"/>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sz="3200" b="1" dirty="0">
                  <a:solidFill>
                    <a:schemeClr val="tx1"/>
                  </a:solidFill>
                </a:rPr>
                <a:t>3.</a:t>
              </a:r>
              <a:r>
                <a:rPr lang="zh-CN" altLang="en-US" sz="3200" b="1" dirty="0">
                  <a:solidFill>
                    <a:schemeClr val="tx1"/>
                  </a:solidFill>
                </a:rPr>
                <a:t>中美战略竞争</a:t>
              </a:r>
            </a:p>
          </p:txBody>
        </p:sp>
        <p:pic>
          <p:nvPicPr>
            <p:cNvPr id="2051" name="Picture 3" descr="C:\Users\春哥\Desktop\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8821" y="3994456"/>
              <a:ext cx="2595720" cy="1841894"/>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5"/>
            <p:cNvSpPr txBox="1"/>
            <p:nvPr/>
          </p:nvSpPr>
          <p:spPr>
            <a:xfrm>
              <a:off x="8648821" y="5945370"/>
              <a:ext cx="3114483" cy="812530"/>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solidFill>
                </a:rPr>
                <a:t>经贸战；金融战；石油战；外交战；货币战；舆论战</a:t>
              </a:r>
            </a:p>
          </p:txBody>
        </p:sp>
      </p:grpSp>
      <p:cxnSp>
        <p:nvCxnSpPr>
          <p:cNvPr id="7" name="直接连接符 6"/>
          <p:cNvCxnSpPr/>
          <p:nvPr/>
        </p:nvCxnSpPr>
        <p:spPr>
          <a:xfrm>
            <a:off x="3717891" y="3195376"/>
            <a:ext cx="35169" cy="33059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757328" y="3195376"/>
            <a:ext cx="35169" cy="3305908"/>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 name="Picture 2" descr="C:\Users\春哥\Downloads\615edbdf368dc163360662334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03297" y="2258130"/>
            <a:ext cx="2253160" cy="22531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C:\Users\春哥\Downloads\615edbdf368dc163360662334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21843" y="2258130"/>
            <a:ext cx="2253160" cy="225316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C:\Users\春哥\Downloads\5c759c15441a3.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18811" y="2561108"/>
            <a:ext cx="2075613" cy="17589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2085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500"/>
                                        <p:tgtEl>
                                          <p:spTgt spid="22"/>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4886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（一）什么是战争</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pic>
        <p:nvPicPr>
          <p:cNvPr id="22" name="Picture 4" descr="C:\Users\cc\Desktop\克劳塞维茨.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599" y="2705102"/>
            <a:ext cx="4038601" cy="36598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Rectangle 8"/>
          <p:cNvSpPr>
            <a:spLocks noChangeArrowheads="1"/>
          </p:cNvSpPr>
          <p:nvPr/>
        </p:nvSpPr>
        <p:spPr bwMode="auto">
          <a:xfrm>
            <a:off x="4848226" y="2705101"/>
            <a:ext cx="6598334" cy="954107"/>
          </a:xfrm>
          <a:prstGeom prst="rect">
            <a:avLst/>
          </a:prstGeom>
          <a:noFill/>
          <a:ln w="0">
            <a:solidFill>
              <a:srgbClr val="339966"/>
            </a:solidFill>
            <a:miter lim="800000"/>
            <a:headEnd/>
            <a:tailEnd/>
          </a:ln>
        </p:spPr>
        <p:txBody>
          <a:bodyPr wrap="square">
            <a:spAutoFit/>
          </a:bodyPr>
          <a:lstStyle/>
          <a:p>
            <a:pPr algn="ctr">
              <a:lnSpc>
                <a:spcPct val="140000"/>
              </a:lnSpc>
              <a:defRPr/>
            </a:pPr>
            <a:r>
              <a:rPr lang="zh-CN" altLang="en-US"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统计属性</a:t>
            </a:r>
            <a:r>
              <a:rPr lang="en-US" altLang="zh-CN"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a:t>
            </a:r>
            <a:r>
              <a:rPr lang="zh-CN" altLang="en-US"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rPr>
              <a:t>概然性、偶然性</a:t>
            </a:r>
            <a:endParaRPr lang="en-US" altLang="zh-CN"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endParaRPr>
          </a:p>
        </p:txBody>
      </p:sp>
      <p:sp>
        <p:nvSpPr>
          <p:cNvPr id="19" name="Rectangle 8"/>
          <p:cNvSpPr>
            <a:spLocks noChangeArrowheads="1"/>
          </p:cNvSpPr>
          <p:nvPr/>
        </p:nvSpPr>
        <p:spPr bwMode="auto">
          <a:xfrm>
            <a:off x="4848226" y="4112003"/>
            <a:ext cx="6598334" cy="2252924"/>
          </a:xfrm>
          <a:prstGeom prst="rect">
            <a:avLst/>
          </a:prstGeom>
          <a:noFill/>
          <a:ln w="0">
            <a:solidFill>
              <a:srgbClr val="339966"/>
            </a:solidFill>
            <a:miter lim="800000"/>
            <a:headEnd/>
            <a:tailEnd/>
          </a:ln>
        </p:spPr>
        <p:txBody>
          <a:bodyPr wrap="square">
            <a:spAutoFit/>
          </a:bodyPr>
          <a:lstStyle/>
          <a:p>
            <a:pPr algn="just">
              <a:lnSpc>
                <a:spcPct val="130000"/>
              </a:lnSpc>
              <a:defRPr/>
            </a:pPr>
            <a:r>
              <a:rPr kumimoji="1" lang="zh-CN" altLang="en-US" sz="36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战争是概然性和偶然性的活动，它们使战争成为一种自由的精神活动。 </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克劳塞维茨）</a:t>
            </a:r>
            <a:endParaRPr kumimoji="1" lang="en-US" altLang="zh-CN"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pic>
        <p:nvPicPr>
          <p:cNvPr id="2050"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2413" y="252413"/>
            <a:ext cx="4067175" cy="6353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3">
            <a:extLst>
              <a:ext uri="{FF2B5EF4-FFF2-40B4-BE49-F238E27FC236}">
                <a16:creationId xmlns:a16="http://schemas.microsoft.com/office/drawing/2014/main" id="{29BED60C-3F7C-43CD-B47D-750D57FAA24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09178" y="1014094"/>
            <a:ext cx="8373644" cy="5715798"/>
          </a:xfrm>
          <a:prstGeom prst="rect">
            <a:avLst/>
          </a:prstGeom>
        </p:spPr>
      </p:pic>
    </p:spTree>
    <p:extLst>
      <p:ext uri="{BB962C8B-B14F-4D97-AF65-F5344CB8AC3E}">
        <p14:creationId xmlns:p14="http://schemas.microsoft.com/office/powerpoint/2010/main" val="2568305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1000"/>
                                        <p:tgtEl>
                                          <p:spTgt spid="2050"/>
                                        </p:tgtEl>
                                      </p:cBhvr>
                                    </p:animEffect>
                                    <p:anim calcmode="lin" valueType="num">
                                      <p:cBhvr>
                                        <p:cTn id="13" dur="1000" fill="hold"/>
                                        <p:tgtEl>
                                          <p:spTgt spid="2050"/>
                                        </p:tgtEl>
                                        <p:attrNameLst>
                                          <p:attrName>ppt_x</p:attrName>
                                        </p:attrNameLst>
                                      </p:cBhvr>
                                      <p:tavLst>
                                        <p:tav tm="0">
                                          <p:val>
                                            <p:strVal val="#ppt_x"/>
                                          </p:val>
                                        </p:tav>
                                        <p:tav tm="100000">
                                          <p:val>
                                            <p:strVal val="#ppt_x"/>
                                          </p:val>
                                        </p:tav>
                                      </p:tavLst>
                                    </p:anim>
                                    <p:anim calcmode="lin" valueType="num">
                                      <p:cBhvr>
                                        <p:cTn id="14"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barn(inVertical)">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4886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（一）什么是战争</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4" name="Rectangle 8"/>
          <p:cNvSpPr>
            <a:spLocks noChangeArrowheads="1"/>
          </p:cNvSpPr>
          <p:nvPr/>
        </p:nvSpPr>
        <p:spPr bwMode="auto">
          <a:xfrm>
            <a:off x="4848226" y="3086101"/>
            <a:ext cx="6598334" cy="954107"/>
          </a:xfrm>
          <a:prstGeom prst="rect">
            <a:avLst/>
          </a:prstGeom>
          <a:noFill/>
          <a:ln w="0">
            <a:solidFill>
              <a:srgbClr val="339966"/>
            </a:solidFill>
            <a:miter lim="800000"/>
            <a:headEnd/>
            <a:tailEnd/>
          </a:ln>
        </p:spPr>
        <p:txBody>
          <a:bodyPr wrap="square">
            <a:spAutoFit/>
          </a:bodyPr>
          <a:lstStyle/>
          <a:p>
            <a:pPr algn="ctr">
              <a:lnSpc>
                <a:spcPct val="140000"/>
              </a:lnSpc>
              <a:defRPr/>
            </a:pPr>
            <a:r>
              <a:rPr lang="zh-CN" altLang="en-US"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组织属性</a:t>
            </a:r>
            <a:r>
              <a:rPr lang="en-US" altLang="zh-CN"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a:t>
            </a:r>
            <a:r>
              <a:rPr lang="zh-CN" altLang="en-US"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rPr>
              <a:t>组织集团性</a:t>
            </a:r>
            <a:endParaRPr lang="en-US" altLang="zh-CN"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endParaRPr>
          </a:p>
        </p:txBody>
      </p:sp>
      <p:sp>
        <p:nvSpPr>
          <p:cNvPr id="19" name="Rectangle 8"/>
          <p:cNvSpPr>
            <a:spLocks noChangeArrowheads="1"/>
          </p:cNvSpPr>
          <p:nvPr/>
        </p:nvSpPr>
        <p:spPr bwMode="auto">
          <a:xfrm>
            <a:off x="4848226" y="4378703"/>
            <a:ext cx="6598334" cy="2252924"/>
          </a:xfrm>
          <a:prstGeom prst="rect">
            <a:avLst/>
          </a:prstGeom>
          <a:noFill/>
          <a:ln w="0">
            <a:solidFill>
              <a:srgbClr val="339966"/>
            </a:solidFill>
            <a:miter lim="800000"/>
            <a:headEnd/>
            <a:tailEnd/>
          </a:ln>
        </p:spPr>
        <p:txBody>
          <a:bodyPr wrap="square">
            <a:spAutoFit/>
          </a:bodyPr>
          <a:lstStyle/>
          <a:p>
            <a:pPr algn="just">
              <a:lnSpc>
                <a:spcPct val="130000"/>
              </a:lnSpc>
              <a:defRPr/>
            </a:pPr>
            <a:r>
              <a:rPr kumimoji="1" lang="zh-CN" altLang="en-US" sz="36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战争是一种高度组织化的集团性暴力行为，以军队或民众武装为基本工具。</a:t>
            </a:r>
            <a:endParaRPr kumimoji="1" lang="en-US" altLang="zh-CN"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31" y="3081337"/>
            <a:ext cx="3903369" cy="37026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1348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310889"/>
            <a:ext cx="11102734" cy="76944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3108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（二）战争的原因</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4" name="Rectangle 8"/>
          <p:cNvSpPr>
            <a:spLocks noChangeArrowheads="1"/>
          </p:cNvSpPr>
          <p:nvPr/>
        </p:nvSpPr>
        <p:spPr bwMode="auto">
          <a:xfrm>
            <a:off x="821843" y="3223003"/>
            <a:ext cx="10874857" cy="781752"/>
          </a:xfrm>
          <a:prstGeom prst="rect">
            <a:avLst/>
          </a:prstGeom>
          <a:noFill/>
          <a:ln w="0">
            <a:solidFill>
              <a:srgbClr val="339966"/>
            </a:solidFill>
            <a:miter lim="800000"/>
            <a:headEnd/>
            <a:tailEnd/>
          </a:ln>
        </p:spPr>
        <p:txBody>
          <a:bodyPr wrap="square">
            <a:spAutoFit/>
          </a:bodyPr>
          <a:lstStyle/>
          <a:p>
            <a:pPr algn="just">
              <a:lnSpc>
                <a:spcPct val="140000"/>
              </a:lnSpc>
              <a:defRPr/>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军事学术上将战争的原因分为</a:t>
            </a:r>
            <a:r>
              <a:rPr kumimoji="1" lang="zh-CN" altLang="en-US" sz="32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直接原因</a:t>
            </a: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和</a:t>
            </a:r>
            <a:r>
              <a:rPr kumimoji="1" lang="zh-CN" altLang="en-US" sz="32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根本原因</a:t>
            </a:r>
            <a:endPar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11" name="Oval 12"/>
          <p:cNvSpPr>
            <a:spLocks noChangeArrowheads="1"/>
          </p:cNvSpPr>
          <p:nvPr/>
        </p:nvSpPr>
        <p:spPr bwMode="auto">
          <a:xfrm>
            <a:off x="2896567" y="2133600"/>
            <a:ext cx="6697662" cy="952500"/>
          </a:xfrm>
          <a:prstGeom prst="ellipse">
            <a:avLst/>
          </a:prstGeom>
          <a:solidFill>
            <a:schemeClr val="bg1"/>
          </a:solidFill>
          <a:ln w="9525">
            <a:solidFill>
              <a:schemeClr val="tx1"/>
            </a:solidFill>
            <a:round/>
            <a:headEnd/>
            <a:tailEnd/>
          </a:ln>
        </p:spPr>
        <p:txBody>
          <a:bodyPr wrap="none" anchor="ctr"/>
          <a:lstStyle/>
          <a:p>
            <a:pPr algn="ctr">
              <a:defRPr/>
            </a:pPr>
            <a:r>
              <a:rPr kumimoji="1" lang="zh-CN" altLang="en-US" sz="4800" b="1" dirty="0">
                <a:ln w="1905">
                  <a:solidFill>
                    <a:srgbClr val="330E07"/>
                  </a:solidFill>
                </a:ln>
                <a:solidFill>
                  <a:srgbClr val="FFFF00"/>
                </a:solidFill>
                <a:effectLst>
                  <a:outerShdw blurRad="38100" dist="38100" dir="2700000" algn="tl">
                    <a:srgbClr val="000000">
                      <a:alpha val="43137"/>
                    </a:srgbClr>
                  </a:outerShdw>
                </a:effectLst>
                <a:latin typeface="方正大黑简体" pitchFamily="2" charset="-122"/>
                <a:ea typeface="方正大黑简体" pitchFamily="2" charset="-122"/>
              </a:rPr>
              <a:t>为什么会有战争？</a:t>
            </a:r>
          </a:p>
        </p:txBody>
      </p:sp>
      <p:sp>
        <p:nvSpPr>
          <p:cNvPr id="12" name="Rectangle 8"/>
          <p:cNvSpPr>
            <a:spLocks noChangeArrowheads="1"/>
          </p:cNvSpPr>
          <p:nvPr/>
        </p:nvSpPr>
        <p:spPr bwMode="auto">
          <a:xfrm>
            <a:off x="821843" y="4112003"/>
            <a:ext cx="10874857" cy="2419124"/>
          </a:xfrm>
          <a:prstGeom prst="rect">
            <a:avLst/>
          </a:prstGeom>
          <a:noFill/>
          <a:ln w="0">
            <a:solidFill>
              <a:srgbClr val="339966"/>
            </a:solidFill>
            <a:miter lim="800000"/>
            <a:headEnd/>
            <a:tailEnd/>
          </a:ln>
        </p:spPr>
        <p:txBody>
          <a:bodyPr wrap="square">
            <a:spAutoFit/>
          </a:bodyPr>
          <a:lstStyle/>
          <a:p>
            <a:pPr algn="just">
              <a:lnSpc>
                <a:spcPct val="140000"/>
              </a:lnSpc>
              <a:defRPr/>
            </a:pPr>
            <a:r>
              <a:rPr kumimoji="1" lang="zh-CN" altLang="en-US" sz="2700" b="1" dirty="0">
                <a:ln w="1905">
                  <a:solidFill>
                    <a:srgbClr val="330E07"/>
                  </a:solidFill>
                </a:ln>
                <a:effectLst>
                  <a:outerShdw blurRad="38100" dist="38100" dir="2700000" algn="tl">
                    <a:srgbClr val="000000">
                      <a:alpha val="43137"/>
                    </a:srgbClr>
                  </a:outerShdw>
                </a:effectLst>
                <a:latin typeface="宋体"/>
                <a:ea typeface="宋体"/>
              </a:rPr>
              <a:t>◆</a:t>
            </a:r>
            <a:r>
              <a:rPr kumimoji="1" lang="zh-CN" altLang="en-US" sz="27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战争的</a:t>
            </a:r>
            <a:r>
              <a:rPr kumimoji="1" lang="zh-CN" altLang="en-US" sz="27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直接原因</a:t>
            </a:r>
            <a:r>
              <a:rPr kumimoji="1" lang="zh-CN" altLang="en-US" sz="27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是导致战争爆发的直接的矛盾或事件，它是战争根本原因在具体历史条件下的特殊表现形式，如民族矛盾、边界冲突等；</a:t>
            </a:r>
            <a:endParaRPr kumimoji="1" lang="en-US" altLang="zh-CN" sz="27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lnSpc>
                <a:spcPct val="140000"/>
              </a:lnSpc>
              <a:defRPr/>
            </a:pPr>
            <a:r>
              <a:rPr kumimoji="1" lang="zh-CN" altLang="en-US" sz="2700" b="1" dirty="0">
                <a:ln w="1905">
                  <a:solidFill>
                    <a:srgbClr val="330E07"/>
                  </a:solidFill>
                </a:ln>
                <a:effectLst>
                  <a:outerShdw blurRad="38100" dist="38100" dir="2700000" algn="tl">
                    <a:srgbClr val="000000">
                      <a:alpha val="43137"/>
                    </a:srgbClr>
                  </a:outerShdw>
                </a:effectLst>
                <a:latin typeface="宋体"/>
                <a:ea typeface="宋体"/>
              </a:rPr>
              <a:t>◆</a:t>
            </a:r>
            <a:r>
              <a:rPr kumimoji="1" lang="zh-CN" altLang="en-US" sz="27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战争的</a:t>
            </a:r>
            <a:r>
              <a:rPr kumimoji="1" lang="zh-CN" altLang="en-US" sz="27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根本原因</a:t>
            </a:r>
            <a:r>
              <a:rPr kumimoji="1" lang="zh-CN" altLang="en-US" sz="27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即战争的总原因，或称战争根源，指跨越一切战争形态和历史时期的战争的源头。</a:t>
            </a:r>
            <a:endParaRPr kumimoji="1" lang="en-US" altLang="zh-CN" sz="27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nvGrpSpPr>
          <p:cNvPr id="5" name="组合 4"/>
          <p:cNvGrpSpPr/>
          <p:nvPr/>
        </p:nvGrpSpPr>
        <p:grpSpPr>
          <a:xfrm>
            <a:off x="4737100" y="4143739"/>
            <a:ext cx="2730500" cy="1059721"/>
            <a:chOff x="4737100" y="4143739"/>
            <a:chExt cx="2730500" cy="1059721"/>
          </a:xfrm>
        </p:grpSpPr>
        <p:sp>
          <p:nvSpPr>
            <p:cNvPr id="3" name="虚尾箭头 2"/>
            <p:cNvSpPr/>
            <p:nvPr/>
          </p:nvSpPr>
          <p:spPr>
            <a:xfrm flipH="1">
              <a:off x="4737100" y="4143739"/>
              <a:ext cx="2730500" cy="1059721"/>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5067300" y="4470400"/>
              <a:ext cx="2400300" cy="461665"/>
            </a:xfrm>
            <a:prstGeom prst="rect">
              <a:avLst/>
            </a:prstGeom>
            <a:noFill/>
          </p:spPr>
          <p:txBody>
            <a:bodyPr wrap="square" rtlCol="0">
              <a:spAutoFit/>
            </a:bodyPr>
            <a:lstStyle/>
            <a:p>
              <a:r>
                <a:rPr lang="zh-CN" altLang="en-US" sz="2400" dirty="0">
                  <a:solidFill>
                    <a:schemeClr val="bg1"/>
                  </a:solidFill>
                  <a:latin typeface="华光标题黑_CNKI" pitchFamily="2" charset="-122"/>
                  <a:ea typeface="华光标题黑_CNKI" pitchFamily="2" charset="-122"/>
                </a:rPr>
                <a:t>偶然性与浅表性</a:t>
              </a:r>
            </a:p>
          </p:txBody>
        </p:sp>
      </p:grpSp>
      <p:grpSp>
        <p:nvGrpSpPr>
          <p:cNvPr id="19" name="组合 18"/>
          <p:cNvGrpSpPr/>
          <p:nvPr/>
        </p:nvGrpSpPr>
        <p:grpSpPr>
          <a:xfrm>
            <a:off x="4737100" y="5471406"/>
            <a:ext cx="2730500" cy="1059721"/>
            <a:chOff x="4737100" y="4143739"/>
            <a:chExt cx="2730500" cy="1059721"/>
          </a:xfrm>
        </p:grpSpPr>
        <p:sp>
          <p:nvSpPr>
            <p:cNvPr id="20" name="虚尾箭头 19"/>
            <p:cNvSpPr/>
            <p:nvPr/>
          </p:nvSpPr>
          <p:spPr>
            <a:xfrm flipH="1">
              <a:off x="4737100" y="4143739"/>
              <a:ext cx="2730500" cy="1059721"/>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TextBox 20"/>
            <p:cNvSpPr txBox="1"/>
            <p:nvPr/>
          </p:nvSpPr>
          <p:spPr>
            <a:xfrm>
              <a:off x="5067300" y="4470400"/>
              <a:ext cx="2400300" cy="461665"/>
            </a:xfrm>
            <a:prstGeom prst="rect">
              <a:avLst/>
            </a:prstGeom>
            <a:noFill/>
          </p:spPr>
          <p:txBody>
            <a:bodyPr wrap="square" rtlCol="0">
              <a:spAutoFit/>
            </a:bodyPr>
            <a:lstStyle/>
            <a:p>
              <a:r>
                <a:rPr lang="zh-CN" altLang="en-US" sz="2400" dirty="0">
                  <a:solidFill>
                    <a:schemeClr val="bg1"/>
                  </a:solidFill>
                  <a:latin typeface="华光标题黑_CNKI" pitchFamily="2" charset="-122"/>
                  <a:ea typeface="华光标题黑_CNKI" pitchFamily="2" charset="-122"/>
                </a:rPr>
                <a:t>潜在性与本质性</a:t>
              </a:r>
            </a:p>
          </p:txBody>
        </p:sp>
      </p:grpSp>
    </p:spTree>
    <p:extLst>
      <p:ext uri="{BB962C8B-B14F-4D97-AF65-F5344CB8AC3E}">
        <p14:creationId xmlns:p14="http://schemas.microsoft.com/office/powerpoint/2010/main" val="3546518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left)">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wipe(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additive="base">
                                        <p:cTn id="22" dur="500" fill="hold"/>
                                        <p:tgtEl>
                                          <p:spTgt spid="5"/>
                                        </p:tgtEl>
                                        <p:attrNameLst>
                                          <p:attrName>ppt_x</p:attrName>
                                        </p:attrNameLst>
                                      </p:cBhvr>
                                      <p:tavLst>
                                        <p:tav tm="0">
                                          <p:val>
                                            <p:strVal val="1+#ppt_w/2"/>
                                          </p:val>
                                        </p:tav>
                                        <p:tav tm="100000">
                                          <p:val>
                                            <p:strVal val="#ppt_x"/>
                                          </p:val>
                                        </p:tav>
                                      </p:tavLst>
                                    </p:anim>
                                    <p:anim calcmode="lin" valueType="num">
                                      <p:cBhvr additive="base">
                                        <p:cTn id="23"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nodeType="click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1+#ppt_w/2"/>
                                          </p:val>
                                        </p:tav>
                                        <p:tav tm="100000">
                                          <p:val>
                                            <p:strVal val="#ppt_x"/>
                                          </p:val>
                                        </p:tav>
                                      </p:tavLst>
                                    </p:anim>
                                    <p:anim calcmode="lin" valueType="num">
                                      <p:cBhvr additive="base">
                                        <p:cTn id="29"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310889"/>
            <a:ext cx="11102734" cy="76944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3108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（二）战争的原因</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11" name="Oval 12"/>
          <p:cNvSpPr>
            <a:spLocks noChangeArrowheads="1"/>
          </p:cNvSpPr>
          <p:nvPr/>
        </p:nvSpPr>
        <p:spPr bwMode="auto">
          <a:xfrm>
            <a:off x="1790700" y="2133600"/>
            <a:ext cx="8572499" cy="952500"/>
          </a:xfrm>
          <a:prstGeom prst="ellipse">
            <a:avLst/>
          </a:prstGeom>
          <a:solidFill>
            <a:schemeClr val="bg1"/>
          </a:solidFill>
          <a:ln w="9525">
            <a:solidFill>
              <a:schemeClr val="tx1"/>
            </a:solidFill>
            <a:round/>
            <a:headEnd/>
            <a:tailEnd/>
          </a:ln>
        </p:spPr>
        <p:txBody>
          <a:bodyPr wrap="none" anchor="ctr"/>
          <a:lstStyle/>
          <a:p>
            <a:pPr algn="ctr">
              <a:defRPr/>
            </a:pPr>
            <a:r>
              <a:rPr kumimoji="1" lang="zh-CN" altLang="en-US" sz="3600" b="1" dirty="0">
                <a:ln w="1905">
                  <a:solidFill>
                    <a:srgbClr val="330E07"/>
                  </a:solidFill>
                </a:ln>
                <a:solidFill>
                  <a:srgbClr val="FFFF00"/>
                </a:solidFill>
                <a:effectLst>
                  <a:outerShdw blurRad="38100" dist="38100" dir="2700000" algn="tl">
                    <a:srgbClr val="000000">
                      <a:alpha val="43137"/>
                    </a:srgbClr>
                  </a:outerShdw>
                </a:effectLst>
                <a:latin typeface="方正大黑简体" pitchFamily="2" charset="-122"/>
                <a:ea typeface="方正大黑简体" pitchFamily="2" charset="-122"/>
              </a:rPr>
              <a:t>第一次世界大战的直接原因与根本原因？</a:t>
            </a:r>
          </a:p>
        </p:txBody>
      </p:sp>
      <p:pic>
        <p:nvPicPr>
          <p:cNvPr id="1026" name="Picture 2" descr="C:\Users\春哥\Desktop\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843" y="3709192"/>
            <a:ext cx="3745776" cy="278685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8"/>
          <p:cNvSpPr>
            <a:spLocks noChangeArrowheads="1"/>
          </p:cNvSpPr>
          <p:nvPr/>
        </p:nvSpPr>
        <p:spPr bwMode="auto">
          <a:xfrm>
            <a:off x="4848225" y="3337190"/>
            <a:ext cx="6948539" cy="3367076"/>
          </a:xfrm>
          <a:prstGeom prst="rect">
            <a:avLst/>
          </a:prstGeom>
          <a:noFill/>
          <a:ln w="0">
            <a:solidFill>
              <a:srgbClr val="339966"/>
            </a:solidFill>
            <a:miter lim="800000"/>
            <a:headEnd/>
            <a:tailEnd/>
          </a:ln>
        </p:spPr>
        <p:txBody>
          <a:bodyPr wrap="square">
            <a:spAutoFit/>
          </a:bodyPr>
          <a:lstStyle/>
          <a:p>
            <a:pPr>
              <a:lnSpc>
                <a:spcPct val="140000"/>
              </a:lnSpc>
              <a:defRPr/>
            </a:pPr>
            <a:r>
              <a:rPr lang="zh-CN" altLang="en-US" sz="36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直接原因：</a:t>
            </a:r>
            <a:r>
              <a:rPr lang="zh-CN" altLang="en-US" sz="3600" b="1" kern="10" spc="-150" dirty="0">
                <a:ln w="3175">
                  <a:solidFill>
                    <a:schemeClr val="tx1"/>
                  </a:solidFill>
                  <a:round/>
                  <a:headEnd/>
                  <a:tailEnd/>
                </a:ln>
                <a:solidFill>
                  <a:srgbClr val="FF0000"/>
                </a:solidFill>
                <a:effectLst>
                  <a:outerShdw blurRad="76200" dist="25400" dir="5400000" algn="ctr" rotWithShape="0">
                    <a:schemeClr val="tx1"/>
                  </a:outerShdw>
                </a:effectLst>
                <a:latin typeface="华文隶书" pitchFamily="2" charset="-122"/>
                <a:ea typeface="华文隶书" pitchFamily="2" charset="-122"/>
              </a:rPr>
              <a:t>萨拉热窝事件</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1914</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年</a:t>
            </a: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6</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月</a:t>
            </a: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28</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日，奥匈帝国皇储裴迪南大公夫妇在萨拉热窝视察时被塞尔维亚青年枪杀。</a:t>
            </a:r>
            <a:endPar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nSpc>
                <a:spcPct val="140000"/>
              </a:lnSpc>
              <a:defRPr/>
            </a:pP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一个月后，奥匈帝国在德国的支持下，以萨拉热窝事件为借口，向塞尔维亚宣战。</a:t>
            </a:r>
            <a:endPar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nvGrpSpPr>
          <p:cNvPr id="20" name="组合 19"/>
          <p:cNvGrpSpPr/>
          <p:nvPr/>
        </p:nvGrpSpPr>
        <p:grpSpPr>
          <a:xfrm>
            <a:off x="5559080" y="812800"/>
            <a:ext cx="6186714" cy="3277477"/>
            <a:chOff x="2384080" y="0"/>
            <a:chExt cx="6186714" cy="3277477"/>
          </a:xfrm>
        </p:grpSpPr>
        <p:pic>
          <p:nvPicPr>
            <p:cNvPr id="21" name="Picture 4" descr="C:\Users\春哥\Downloads\5fa8e3d4789a91604903892846.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2384080" y="1001308"/>
              <a:ext cx="2416083" cy="2276169"/>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p:cNvGrpSpPr/>
            <p:nvPr/>
          </p:nvGrpSpPr>
          <p:grpSpPr>
            <a:xfrm>
              <a:off x="3809999" y="0"/>
              <a:ext cx="4760795" cy="2731449"/>
              <a:chOff x="3809999" y="359414"/>
              <a:chExt cx="4760795" cy="2731449"/>
            </a:xfrm>
          </p:grpSpPr>
          <p:pic>
            <p:nvPicPr>
              <p:cNvPr id="23" name="Picture 2" descr="C:\Users\春哥\Downloads\5c751da03e49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9999" y="359414"/>
                <a:ext cx="4760795" cy="2731449"/>
              </a:xfrm>
              <a:prstGeom prst="rect">
                <a:avLst/>
              </a:prstGeom>
              <a:noFill/>
              <a:extLst>
                <a:ext uri="{909E8E84-426E-40DD-AFC4-6F175D3DCCD1}">
                  <a14:hiddenFill xmlns:a14="http://schemas.microsoft.com/office/drawing/2010/main">
                    <a:solidFill>
                      <a:srgbClr val="FFFFFF"/>
                    </a:solidFill>
                  </a14:hiddenFill>
                </a:ext>
              </a:extLst>
            </p:spPr>
          </p:pic>
          <p:sp>
            <p:nvSpPr>
              <p:cNvPr id="24" name="TextBox 23"/>
              <p:cNvSpPr txBox="1"/>
              <p:nvPr/>
            </p:nvSpPr>
            <p:spPr>
              <a:xfrm>
                <a:off x="5042848" y="986852"/>
                <a:ext cx="3418764" cy="830997"/>
              </a:xfrm>
              <a:prstGeom prst="rect">
                <a:avLst/>
              </a:prstGeom>
              <a:noFill/>
            </p:spPr>
            <p:txBody>
              <a:bodyPr wrap="square" rtlCol="0" anchor="ctr">
                <a:spAutoFit/>
              </a:bodyPr>
              <a:lstStyle/>
              <a:p>
                <a:pPr>
                  <a:lnSpc>
                    <a:spcPct val="120000"/>
                  </a:lnSpc>
                </a:pPr>
                <a:r>
                  <a:rPr lang="zh-CN" altLang="en-US" sz="4000" b="1" dirty="0"/>
                  <a:t>根本原因呢？</a:t>
                </a:r>
              </a:p>
            </p:txBody>
          </p:sp>
        </p:grpSp>
      </p:grpSp>
      <p:pic>
        <p:nvPicPr>
          <p:cNvPr id="25" name="Picture 3" descr="C:\Users\春哥\Desktop\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828" y="2178524"/>
            <a:ext cx="5597698" cy="4434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56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1000"/>
                                        <p:tgtEl>
                                          <p:spTgt spid="19"/>
                                        </p:tgtEl>
                                      </p:cBhvr>
                                    </p:animEffect>
                                    <p:anim calcmode="lin" valueType="num">
                                      <p:cBhvr>
                                        <p:cTn id="18" dur="1000" fill="hold"/>
                                        <p:tgtEl>
                                          <p:spTgt spid="19"/>
                                        </p:tgtEl>
                                        <p:attrNameLst>
                                          <p:attrName>ppt_x</p:attrName>
                                        </p:attrNameLst>
                                      </p:cBhvr>
                                      <p:tavLst>
                                        <p:tav tm="0">
                                          <p:val>
                                            <p:strVal val="#ppt_x"/>
                                          </p:val>
                                        </p:tav>
                                        <p:tav tm="100000">
                                          <p:val>
                                            <p:strVal val="#ppt_x"/>
                                          </p:val>
                                        </p:tav>
                                      </p:tavLst>
                                    </p:anim>
                                    <p:anim calcmode="lin" valueType="num">
                                      <p:cBhvr>
                                        <p:cTn id="1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25"/>
                                        </p:tgtEl>
                                        <p:attrNameLst>
                                          <p:attrName>style.visibility</p:attrName>
                                        </p:attrNameLst>
                                      </p:cBhvr>
                                      <p:to>
                                        <p:strVal val="visible"/>
                                      </p:to>
                                    </p:set>
                                    <p:animEffect transition="in" filter="fade">
                                      <p:cBhvr>
                                        <p:cTn id="29" dur="1000"/>
                                        <p:tgtEl>
                                          <p:spTgt spid="25"/>
                                        </p:tgtEl>
                                      </p:cBhvr>
                                    </p:animEffect>
                                    <p:anim calcmode="lin" valueType="num">
                                      <p:cBhvr>
                                        <p:cTn id="30" dur="1000" fill="hold"/>
                                        <p:tgtEl>
                                          <p:spTgt spid="25"/>
                                        </p:tgtEl>
                                        <p:attrNameLst>
                                          <p:attrName>ppt_x</p:attrName>
                                        </p:attrNameLst>
                                      </p:cBhvr>
                                      <p:tavLst>
                                        <p:tav tm="0">
                                          <p:val>
                                            <p:strVal val="#ppt_x"/>
                                          </p:val>
                                        </p:tav>
                                        <p:tav tm="100000">
                                          <p:val>
                                            <p:strVal val="#ppt_x"/>
                                          </p:val>
                                        </p:tav>
                                      </p:tavLst>
                                    </p:anim>
                                    <p:anim calcmode="lin" valueType="num">
                                      <p:cBhvr>
                                        <p:cTn id="31"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488689"/>
            <a:ext cx="690498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（二）战争的原因（根源）</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3" name="矩形 2"/>
          <p:cNvSpPr/>
          <p:nvPr/>
        </p:nvSpPr>
        <p:spPr>
          <a:xfrm>
            <a:off x="3263901" y="3513435"/>
            <a:ext cx="8532864" cy="3046988"/>
          </a:xfrm>
          <a:prstGeom prst="rect">
            <a:avLst/>
          </a:prstGeom>
        </p:spPr>
        <p:txBody>
          <a:bodyPr wrap="square">
            <a:spAutoFit/>
          </a:bodyPr>
          <a:lstStyle/>
          <a:p>
            <a:pPr>
              <a:lnSpc>
                <a:spcPct val="150000"/>
              </a:lnSpc>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“人猿相揖别。只几个石头磨过，小儿时节。铜铁炉中翻火焰，为问何时猜得，不过几千寒热。人世难逢开口笑，上疆场彼此弯弓月。流遍了，郊原血”。</a:t>
            </a:r>
            <a:r>
              <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贺新郎</a:t>
            </a:r>
            <a:r>
              <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读史</a:t>
            </a:r>
            <a:r>
              <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p>
        </p:txBody>
      </p:sp>
      <p:sp>
        <p:nvSpPr>
          <p:cNvPr id="20" name="矩形 19"/>
          <p:cNvSpPr/>
          <p:nvPr/>
        </p:nvSpPr>
        <p:spPr>
          <a:xfrm>
            <a:off x="740344" y="2667089"/>
            <a:ext cx="3924300" cy="49811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latin typeface="华文中宋" panose="02010600040101010101" pitchFamily="2" charset="-122"/>
                <a:ea typeface="华文中宋" panose="02010600040101010101" pitchFamily="2" charset="-122"/>
                <a:cs typeface="Times New Roman" panose="02020603050405020304" pitchFamily="18" charset="0"/>
              </a:rPr>
              <a:t>马克思主义战争根源论</a:t>
            </a:r>
          </a:p>
        </p:txBody>
      </p:sp>
      <p:pic>
        <p:nvPicPr>
          <p:cNvPr id="23" name="Picture 2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647699" y="3678535"/>
            <a:ext cx="2616201" cy="3327624"/>
          </a:xfrm>
          <a:prstGeom prst="rect">
            <a:avLst/>
          </a:prstGeom>
          <a:noFill/>
          <a:ln>
            <a:noFill/>
          </a:ln>
          <a:effectLst/>
          <a:extLst>
            <a:ext uri="{909E8E84-426E-40DD-AFC4-6F175D3DCCD1}">
              <a14:hiddenFill xmlns:a14="http://schemas.microsoft.com/office/drawing/2010/main">
                <a:gradFill rotWithShape="1">
                  <a:gsLst>
                    <a:gs pos="0">
                      <a:srgbClr val="D4D4E9"/>
                    </a:gs>
                    <a:gs pos="100000">
                      <a:schemeClr val="accent2"/>
                    </a:gs>
                  </a:gsLst>
                  <a:lin ang="0" scaled="1"/>
                </a:gra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pic>
    </p:spTree>
    <p:extLst>
      <p:ext uri="{BB962C8B-B14F-4D97-AF65-F5344CB8AC3E}">
        <p14:creationId xmlns:p14="http://schemas.microsoft.com/office/powerpoint/2010/main" val="39042602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488689"/>
            <a:ext cx="690498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（二）战争的原因（根源）</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2646878"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一、战争概述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3" name="矩形 2"/>
          <p:cNvSpPr/>
          <p:nvPr/>
        </p:nvSpPr>
        <p:spPr>
          <a:xfrm>
            <a:off x="3263901" y="3678535"/>
            <a:ext cx="8290792" cy="2308324"/>
          </a:xfrm>
          <a:prstGeom prst="rect">
            <a:avLst/>
          </a:prstGeom>
        </p:spPr>
        <p:txBody>
          <a:bodyPr wrap="square">
            <a:spAutoFit/>
          </a:bodyPr>
          <a:lstStyle/>
          <a:p>
            <a:pPr>
              <a:lnSpc>
                <a:spcPct val="150000"/>
              </a:lnSpc>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战争是人类社会发展到一定历史阶段的产物，战争产生的根本原因是对抗性的经济利益冲突。</a:t>
            </a:r>
            <a:endPar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20" name="矩形 19"/>
          <p:cNvSpPr/>
          <p:nvPr/>
        </p:nvSpPr>
        <p:spPr>
          <a:xfrm>
            <a:off x="740344" y="2667089"/>
            <a:ext cx="3924300" cy="49811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latin typeface="华文中宋" panose="02010600040101010101" pitchFamily="2" charset="-122"/>
                <a:ea typeface="华文中宋" panose="02010600040101010101" pitchFamily="2" charset="-122"/>
                <a:cs typeface="Times New Roman" panose="02020603050405020304" pitchFamily="18" charset="0"/>
              </a:rPr>
              <a:t>马克思主义战争根源论</a:t>
            </a:r>
          </a:p>
        </p:txBody>
      </p:sp>
      <p:grpSp>
        <p:nvGrpSpPr>
          <p:cNvPr id="19" name="Group 20"/>
          <p:cNvGrpSpPr>
            <a:grpSpLocks/>
          </p:cNvGrpSpPr>
          <p:nvPr/>
        </p:nvGrpSpPr>
        <p:grpSpPr bwMode="auto">
          <a:xfrm>
            <a:off x="857337" y="3374814"/>
            <a:ext cx="2322513" cy="2800350"/>
            <a:chOff x="1042" y="1994"/>
            <a:chExt cx="1463" cy="1764"/>
          </a:xfrm>
        </p:grpSpPr>
        <p:sp>
          <p:nvSpPr>
            <p:cNvPr id="21" name="Text Box 16"/>
            <p:cNvSpPr txBox="1">
              <a:spLocks noChangeArrowheads="1"/>
            </p:cNvSpPr>
            <p:nvPr/>
          </p:nvSpPr>
          <p:spPr bwMode="auto">
            <a:xfrm>
              <a:off x="1321" y="3470"/>
              <a:ext cx="813" cy="288"/>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eaLnBrk="0" hangingPunct="0">
                <a:defRPr kumimoji="1" sz="3000" b="1">
                  <a:solidFill>
                    <a:schemeClr val="bg1"/>
                  </a:solidFill>
                  <a:latin typeface="黑体" pitchFamily="2" charset="-122"/>
                  <a:ea typeface="黑体" pitchFamily="2" charset="-122"/>
                </a:defRPr>
              </a:lvl1pPr>
              <a:lvl2pPr marL="742950" indent="-285750" eaLnBrk="0" hangingPunct="0">
                <a:defRPr kumimoji="1" sz="3000" b="1">
                  <a:solidFill>
                    <a:schemeClr val="bg1"/>
                  </a:solidFill>
                  <a:latin typeface="黑体" pitchFamily="2" charset="-122"/>
                  <a:ea typeface="黑体" pitchFamily="2" charset="-122"/>
                </a:defRPr>
              </a:lvl2pPr>
              <a:lvl3pPr marL="1143000" indent="-228600" eaLnBrk="0" hangingPunct="0">
                <a:defRPr kumimoji="1" sz="3000" b="1">
                  <a:solidFill>
                    <a:schemeClr val="bg1"/>
                  </a:solidFill>
                  <a:latin typeface="黑体" pitchFamily="2" charset="-122"/>
                  <a:ea typeface="黑体" pitchFamily="2" charset="-122"/>
                </a:defRPr>
              </a:lvl3pPr>
              <a:lvl4pPr marL="1600200" indent="-228600" eaLnBrk="0" hangingPunct="0">
                <a:defRPr kumimoji="1" sz="3000" b="1">
                  <a:solidFill>
                    <a:schemeClr val="bg1"/>
                  </a:solidFill>
                  <a:latin typeface="黑体" pitchFamily="2" charset="-122"/>
                  <a:ea typeface="黑体" pitchFamily="2" charset="-122"/>
                </a:defRPr>
              </a:lvl4pPr>
              <a:lvl5pPr marL="2057400" indent="-228600" eaLnBrk="0" hangingPunct="0">
                <a:defRPr kumimoji="1" sz="3000" b="1">
                  <a:solidFill>
                    <a:schemeClr val="bg1"/>
                  </a:solidFill>
                  <a:latin typeface="黑体" pitchFamily="2" charset="-122"/>
                  <a:ea typeface="黑体" pitchFamily="2" charset="-122"/>
                </a:defRPr>
              </a:lvl5pPr>
              <a:lvl6pPr marL="2514600" indent="-228600" eaLnBrk="0" fontAlgn="base" latinLnBrk="1" hangingPunct="0">
                <a:spcBef>
                  <a:spcPct val="0"/>
                </a:spcBef>
                <a:spcAft>
                  <a:spcPct val="0"/>
                </a:spcAft>
                <a:defRPr kumimoji="1" sz="3000" b="1">
                  <a:solidFill>
                    <a:schemeClr val="bg1"/>
                  </a:solidFill>
                  <a:latin typeface="黑体" pitchFamily="2" charset="-122"/>
                  <a:ea typeface="黑体" pitchFamily="2" charset="-122"/>
                </a:defRPr>
              </a:lvl6pPr>
              <a:lvl7pPr marL="2971800" indent="-228600" eaLnBrk="0" fontAlgn="base" latinLnBrk="1" hangingPunct="0">
                <a:spcBef>
                  <a:spcPct val="0"/>
                </a:spcBef>
                <a:spcAft>
                  <a:spcPct val="0"/>
                </a:spcAft>
                <a:defRPr kumimoji="1" sz="3000" b="1">
                  <a:solidFill>
                    <a:schemeClr val="bg1"/>
                  </a:solidFill>
                  <a:latin typeface="黑体" pitchFamily="2" charset="-122"/>
                  <a:ea typeface="黑体" pitchFamily="2" charset="-122"/>
                </a:defRPr>
              </a:lvl7pPr>
              <a:lvl8pPr marL="3429000" indent="-228600" eaLnBrk="0" fontAlgn="base" latinLnBrk="1" hangingPunct="0">
                <a:spcBef>
                  <a:spcPct val="0"/>
                </a:spcBef>
                <a:spcAft>
                  <a:spcPct val="0"/>
                </a:spcAft>
                <a:defRPr kumimoji="1" sz="3000" b="1">
                  <a:solidFill>
                    <a:schemeClr val="bg1"/>
                  </a:solidFill>
                  <a:latin typeface="黑体" pitchFamily="2" charset="-122"/>
                  <a:ea typeface="黑体" pitchFamily="2" charset="-122"/>
                </a:defRPr>
              </a:lvl8pPr>
              <a:lvl9pPr marL="3886200" indent="-228600" eaLnBrk="0" fontAlgn="base" latinLnBrk="1" hangingPunct="0">
                <a:spcBef>
                  <a:spcPct val="0"/>
                </a:spcBef>
                <a:spcAft>
                  <a:spcPct val="0"/>
                </a:spcAft>
                <a:defRPr kumimoji="1" sz="3000" b="1">
                  <a:solidFill>
                    <a:schemeClr val="bg1"/>
                  </a:solidFill>
                  <a:latin typeface="黑体" pitchFamily="2" charset="-122"/>
                  <a:ea typeface="黑体" pitchFamily="2" charset="-122"/>
                </a:defRPr>
              </a:lvl9pPr>
            </a:lstStyle>
            <a:p>
              <a:pPr eaLnBrk="1" latinLnBrk="0" hangingPunct="1">
                <a:spcBef>
                  <a:spcPct val="50000"/>
                </a:spcBef>
              </a:pPr>
              <a:r>
                <a:rPr lang="zh-CN" altLang="en-US" sz="2400"/>
                <a:t>马克思</a:t>
              </a:r>
            </a:p>
          </p:txBody>
        </p:sp>
        <p:pic>
          <p:nvPicPr>
            <p:cNvPr id="2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42" y="1994"/>
              <a:ext cx="1463" cy="1740"/>
            </a:xfrm>
            <a:prstGeom prst="rect">
              <a:avLst/>
            </a:prstGeom>
            <a:noFill/>
            <a:ln>
              <a:noFill/>
            </a:ln>
            <a:effectLst/>
            <a:extLst>
              <a:ext uri="{909E8E84-426E-40DD-AFC4-6F175D3DCCD1}">
                <a14:hiddenFill xmlns:a14="http://schemas.microsoft.com/office/drawing/2010/main">
                  <a:gradFill rotWithShape="1">
                    <a:gsLst>
                      <a:gs pos="0">
                        <a:srgbClr val="D4D4E9"/>
                      </a:gs>
                      <a:gs pos="100000">
                        <a:schemeClr val="accent2"/>
                      </a:gs>
                    </a:gsLst>
                    <a:lin ang="0" scaled="1"/>
                  </a:gra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pic>
      </p:grpSp>
      <p:cxnSp>
        <p:nvCxnSpPr>
          <p:cNvPr id="5" name="直接连接符 4"/>
          <p:cNvCxnSpPr/>
          <p:nvPr/>
        </p:nvCxnSpPr>
        <p:spPr>
          <a:xfrm>
            <a:off x="8826500" y="5207000"/>
            <a:ext cx="2303193" cy="1270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3263901" y="5971964"/>
            <a:ext cx="1866899" cy="0"/>
          </a:xfrm>
          <a:prstGeom prst="line">
            <a:avLst/>
          </a:prstGeom>
          <a:ln w="34925">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5559080" y="812800"/>
            <a:ext cx="7077420" cy="3277477"/>
            <a:chOff x="2384080" y="0"/>
            <a:chExt cx="7077420" cy="3277477"/>
          </a:xfrm>
        </p:grpSpPr>
        <p:pic>
          <p:nvPicPr>
            <p:cNvPr id="25" name="Picture 4" descr="C:\Users\春哥\Downloads\5fa8e3d4789a91604903892846.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2384080" y="1001308"/>
              <a:ext cx="2416083" cy="2276169"/>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组合 25"/>
            <p:cNvGrpSpPr/>
            <p:nvPr/>
          </p:nvGrpSpPr>
          <p:grpSpPr>
            <a:xfrm>
              <a:off x="3592121" y="0"/>
              <a:ext cx="5869379" cy="2731449"/>
              <a:chOff x="3592121" y="359414"/>
              <a:chExt cx="5869379" cy="2731449"/>
            </a:xfrm>
          </p:grpSpPr>
          <p:pic>
            <p:nvPicPr>
              <p:cNvPr id="27" name="Picture 2" descr="C:\Users\春哥\Downloads\5c751da03e49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92121" y="359414"/>
                <a:ext cx="5869379" cy="2731449"/>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p:cNvSpPr txBox="1"/>
              <p:nvPr/>
            </p:nvSpPr>
            <p:spPr>
              <a:xfrm>
                <a:off x="5042848" y="678273"/>
                <a:ext cx="3418764" cy="1448153"/>
              </a:xfrm>
              <a:prstGeom prst="rect">
                <a:avLst/>
              </a:prstGeom>
              <a:noFill/>
            </p:spPr>
            <p:txBody>
              <a:bodyPr wrap="square" rtlCol="0" anchor="ctr">
                <a:spAutoFit/>
              </a:bodyPr>
              <a:lstStyle/>
              <a:p>
                <a:pPr>
                  <a:lnSpc>
                    <a:spcPct val="120000"/>
                  </a:lnSpc>
                </a:pPr>
                <a:r>
                  <a:rPr lang="zh-CN" altLang="en-US" sz="3600" b="1" dirty="0"/>
                  <a:t>为何会有对抗性经济利益冲突</a:t>
                </a:r>
                <a:r>
                  <a:rPr lang="zh-CN" altLang="en-US" sz="4000" b="1" dirty="0"/>
                  <a:t>？</a:t>
                </a:r>
              </a:p>
            </p:txBody>
          </p:sp>
        </p:grpSp>
      </p:grpSp>
    </p:spTree>
    <p:extLst>
      <p:ext uri="{BB962C8B-B14F-4D97-AF65-F5344CB8AC3E}">
        <p14:creationId xmlns:p14="http://schemas.microsoft.com/office/powerpoint/2010/main" val="18574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10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1000"/>
                                        <p:tgtEl>
                                          <p:spTgt spid="24"/>
                                        </p:tgtEl>
                                      </p:cBhvr>
                                    </p:animEffect>
                                    <p:anim calcmode="lin" valueType="num">
                                      <p:cBhvr>
                                        <p:cTn id="13" dur="1000" fill="hold"/>
                                        <p:tgtEl>
                                          <p:spTgt spid="24"/>
                                        </p:tgtEl>
                                        <p:attrNameLst>
                                          <p:attrName>ppt_x</p:attrName>
                                        </p:attrNameLst>
                                      </p:cBhvr>
                                      <p:tavLst>
                                        <p:tav tm="0">
                                          <p:val>
                                            <p:strVal val="#ppt_x"/>
                                          </p:val>
                                        </p:tav>
                                        <p:tav tm="100000">
                                          <p:val>
                                            <p:strVal val="#ppt_x"/>
                                          </p:val>
                                        </p:tav>
                                      </p:tavLst>
                                    </p:anim>
                                    <p:anim calcmode="lin" valueType="num">
                                      <p:cBhvr>
                                        <p:cTn id="1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22136"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644017" y="1510319"/>
            <a:ext cx="7866558"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人类自诞生以来面临三大挑战</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005403"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引言</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pic>
        <p:nvPicPr>
          <p:cNvPr id="7" name="图片 6">
            <a:extLst>
              <a:ext uri="{FF2B5EF4-FFF2-40B4-BE49-F238E27FC236}">
                <a16:creationId xmlns:a16="http://schemas.microsoft.com/office/drawing/2014/main" id="{48C53D4E-A3C2-4108-A7C5-3C78DE2B30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4030" y="2557248"/>
            <a:ext cx="3094199" cy="417447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2" name="图片 21">
            <a:extLst>
              <a:ext uri="{FF2B5EF4-FFF2-40B4-BE49-F238E27FC236}">
                <a16:creationId xmlns:a16="http://schemas.microsoft.com/office/drawing/2014/main" id="{110EBF1F-EFEA-4F98-8404-09DCCAEC5D2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30434" y="2557248"/>
            <a:ext cx="3204536" cy="41911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26" name="图片 25">
            <a:extLst>
              <a:ext uri="{FF2B5EF4-FFF2-40B4-BE49-F238E27FC236}">
                <a16:creationId xmlns:a16="http://schemas.microsoft.com/office/drawing/2014/main" id="{F8576B3F-AB8C-42FD-A1CB-C2ECC439A9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77176" y="2544219"/>
            <a:ext cx="3020794" cy="420414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cxnSp>
        <p:nvCxnSpPr>
          <p:cNvPr id="30" name="直接连接符 29">
            <a:extLst>
              <a:ext uri="{FF2B5EF4-FFF2-40B4-BE49-F238E27FC236}">
                <a16:creationId xmlns:a16="http://schemas.microsoft.com/office/drawing/2014/main" id="{EA0925F8-B473-4C9C-B729-167479918141}"/>
              </a:ext>
            </a:extLst>
          </p:cNvPr>
          <p:cNvCxnSpPr/>
          <p:nvPr/>
        </p:nvCxnSpPr>
        <p:spPr>
          <a:xfrm>
            <a:off x="4676503" y="5373188"/>
            <a:ext cx="2838994"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90BD3E5F-CE7C-4C7F-9165-47BE50A0233B}"/>
              </a:ext>
            </a:extLst>
          </p:cNvPr>
          <p:cNvCxnSpPr/>
          <p:nvPr/>
        </p:nvCxnSpPr>
        <p:spPr>
          <a:xfrm>
            <a:off x="4676503" y="5582194"/>
            <a:ext cx="2838994"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86E1BD4E-2151-4835-BAD7-BCB0339702AC}"/>
              </a:ext>
            </a:extLst>
          </p:cNvPr>
          <p:cNvCxnSpPr/>
          <p:nvPr/>
        </p:nvCxnSpPr>
        <p:spPr>
          <a:xfrm>
            <a:off x="4676503" y="5773783"/>
            <a:ext cx="2838994"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CAA5511-6763-455A-A383-51DBE34FB5EA}"/>
              </a:ext>
            </a:extLst>
          </p:cNvPr>
          <p:cNvCxnSpPr/>
          <p:nvPr/>
        </p:nvCxnSpPr>
        <p:spPr>
          <a:xfrm>
            <a:off x="4676503" y="5974080"/>
            <a:ext cx="2838994"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D539619-0361-4A3F-993D-F6B975B9F909}"/>
              </a:ext>
            </a:extLst>
          </p:cNvPr>
          <p:cNvCxnSpPr/>
          <p:nvPr/>
        </p:nvCxnSpPr>
        <p:spPr>
          <a:xfrm>
            <a:off x="4676503" y="6148252"/>
            <a:ext cx="2838994"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58945752-12A3-45BE-967A-F5DD920A10C2}"/>
              </a:ext>
            </a:extLst>
          </p:cNvPr>
          <p:cNvCxnSpPr/>
          <p:nvPr/>
        </p:nvCxnSpPr>
        <p:spPr>
          <a:xfrm>
            <a:off x="4676503" y="6357258"/>
            <a:ext cx="2838994"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CF84DAA-1555-405A-AA3C-6153261FFB95}"/>
              </a:ext>
            </a:extLst>
          </p:cNvPr>
          <p:cNvCxnSpPr/>
          <p:nvPr/>
        </p:nvCxnSpPr>
        <p:spPr>
          <a:xfrm>
            <a:off x="4676503" y="6531429"/>
            <a:ext cx="2838994"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51FFD343-1324-492E-9D1C-FA6AC16224AC}"/>
              </a:ext>
            </a:extLst>
          </p:cNvPr>
          <p:cNvCxnSpPr>
            <a:cxnSpLocks/>
          </p:cNvCxnSpPr>
          <p:nvPr/>
        </p:nvCxnSpPr>
        <p:spPr>
          <a:xfrm>
            <a:off x="4676503" y="6731725"/>
            <a:ext cx="2055223" cy="0"/>
          </a:xfrm>
          <a:prstGeom prst="line">
            <a:avLst/>
          </a:prstGeom>
          <a:ln w="15875">
            <a:solidFill>
              <a:srgbClr val="FF0000"/>
            </a:solidFill>
          </a:ln>
        </p:spPr>
        <p:style>
          <a:lnRef idx="1">
            <a:schemeClr val="accent1"/>
          </a:lnRef>
          <a:fillRef idx="0">
            <a:schemeClr val="accent1"/>
          </a:fillRef>
          <a:effectRef idx="0">
            <a:schemeClr val="accent1"/>
          </a:effectRef>
          <a:fontRef idx="minor">
            <a:schemeClr val="tx1"/>
          </a:fontRef>
        </p:style>
      </p:cxnSp>
      <p:sp>
        <p:nvSpPr>
          <p:cNvPr id="32" name="矩形 31">
            <a:extLst>
              <a:ext uri="{FF2B5EF4-FFF2-40B4-BE49-F238E27FC236}">
                <a16:creationId xmlns:a16="http://schemas.microsoft.com/office/drawing/2014/main" id="{74D13BC5-D2A1-49F0-8CB9-C157FDAB6C45}"/>
              </a:ext>
            </a:extLst>
          </p:cNvPr>
          <p:cNvSpPr/>
          <p:nvPr/>
        </p:nvSpPr>
        <p:spPr>
          <a:xfrm>
            <a:off x="821843" y="4537166"/>
            <a:ext cx="2818340" cy="374468"/>
          </a:xfrm>
          <a:prstGeom prst="rect">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31581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835913" y="1488689"/>
            <a:ext cx="8080844"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（二）战争的原因（根源）</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3" name="矩形 2"/>
          <p:cNvSpPr/>
          <p:nvPr/>
        </p:nvSpPr>
        <p:spPr>
          <a:xfrm>
            <a:off x="3987800" y="3541873"/>
            <a:ext cx="7696200" cy="2785378"/>
          </a:xfrm>
          <a:prstGeom prst="rect">
            <a:avLst/>
          </a:prstGeom>
        </p:spPr>
        <p:txBody>
          <a:bodyPr wrap="square">
            <a:spAutoFit/>
          </a:bodyPr>
          <a:lstStyle/>
          <a:p>
            <a:pPr>
              <a:lnSpc>
                <a:spcPts val="4200"/>
              </a:lnSpc>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资源、资源，战争根源； </a:t>
            </a:r>
            <a:endPar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nSpc>
                <a:spcPts val="4200"/>
              </a:lnSpc>
            </a:pPr>
            <a:r>
              <a:rPr kumimoji="1" lang="en-US" altLang="zh-CN" sz="32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zh-CN" altLang="en-US" sz="28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资源的绝对有限性与发展的绝对无限性的矛盾</a:t>
            </a:r>
            <a:r>
              <a:rPr kumimoji="1" lang="zh-CN" altLang="en-US"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en-US" altLang="zh-CN" sz="2800" b="1" dirty="0">
                <a:ln w="1905">
                  <a:solidFill>
                    <a:srgbClr val="330E07"/>
                  </a:solidFill>
                </a:ln>
                <a:effectLst>
                  <a:outerShdw blurRad="38100" dist="38100" dir="2700000" algn="tl">
                    <a:srgbClr val="000000">
                      <a:alpha val="43137"/>
                    </a:srgbClr>
                  </a:outerShdw>
                </a:effectLst>
                <a:latin typeface="宋体"/>
                <a:ea typeface="宋体"/>
              </a:rPr>
              <a:t>…</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决定了国家间的斗争及贯穿其间的生存博弈</a:t>
            </a:r>
            <a:r>
              <a:rPr kumimoji="1" lang="en-US" altLang="zh-CN" sz="2800" b="1" dirty="0">
                <a:ln w="1905">
                  <a:solidFill>
                    <a:srgbClr val="330E07"/>
                  </a:solidFill>
                </a:ln>
                <a:effectLst>
                  <a:outerShdw blurRad="38100" dist="38100" dir="2700000" algn="tl">
                    <a:srgbClr val="000000">
                      <a:alpha val="43137"/>
                    </a:srgbClr>
                  </a:outerShdw>
                </a:effectLst>
                <a:latin typeface="宋体"/>
                <a:ea typeface="宋体"/>
              </a:rPr>
              <a:t>……</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p>
          <a:p>
            <a:pPr>
              <a:lnSpc>
                <a:spcPts val="4200"/>
              </a:lnSpc>
            </a:pPr>
            <a:r>
              <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en-US" altLang="zh-CN"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张文木</a:t>
            </a:r>
          </a:p>
        </p:txBody>
      </p:sp>
      <p:sp>
        <p:nvSpPr>
          <p:cNvPr id="20" name="矩形 19"/>
          <p:cNvSpPr/>
          <p:nvPr/>
        </p:nvSpPr>
        <p:spPr>
          <a:xfrm>
            <a:off x="740344" y="2667089"/>
            <a:ext cx="3924300" cy="49811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latin typeface="华文中宋" panose="02010600040101010101" pitchFamily="2" charset="-122"/>
                <a:ea typeface="华文中宋" panose="02010600040101010101" pitchFamily="2" charset="-122"/>
                <a:cs typeface="Times New Roman" panose="02020603050405020304" pitchFamily="18" charset="0"/>
              </a:rPr>
              <a:t>地缘战争论：资源有限</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843" y="3626305"/>
            <a:ext cx="3064357" cy="27109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710460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835913" y="1488689"/>
            <a:ext cx="8080844"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（二）战争的原因（根源）</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0" name="矩形 19"/>
          <p:cNvSpPr/>
          <p:nvPr/>
        </p:nvSpPr>
        <p:spPr>
          <a:xfrm>
            <a:off x="740344" y="2667089"/>
            <a:ext cx="5203256" cy="49811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latin typeface="华文中宋" panose="02010600040101010101" pitchFamily="2" charset="-122"/>
                <a:ea typeface="华文中宋" panose="02010600040101010101" pitchFamily="2" charset="-122"/>
                <a:cs typeface="Times New Roman" panose="02020603050405020304" pitchFamily="18" charset="0"/>
              </a:rPr>
              <a:t>毛泽东的战争论：不患寡，患不均</a:t>
            </a:r>
          </a:p>
        </p:txBody>
      </p:sp>
      <p:pic>
        <p:nvPicPr>
          <p:cNvPr id="19" name="Picture 3" descr="未标题-1 拷贝"/>
          <p:cNvPicPr>
            <a:picLocks noChangeAspect="1" noChangeArrowheads="1"/>
          </p:cNvPicPr>
          <p:nvPr/>
        </p:nvPicPr>
        <p:blipFill>
          <a:blip r:embed="rId4">
            <a:lum bright="-20000" contrast="10000"/>
          </a:blip>
          <a:srcRect/>
          <a:stretch>
            <a:fillRect/>
          </a:stretch>
        </p:blipFill>
        <p:spPr bwMode="auto">
          <a:xfrm rot="21448600" flipH="1">
            <a:off x="920309" y="3580804"/>
            <a:ext cx="1822322" cy="2442263"/>
          </a:xfrm>
          <a:prstGeom prst="ellipse">
            <a:avLst/>
          </a:prstGeom>
          <a:ln w="0" cap="rnd">
            <a:no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
        <p:nvSpPr>
          <p:cNvPr id="21" name="Rectangle 6"/>
          <p:cNvSpPr>
            <a:spLocks noChangeArrowheads="1"/>
          </p:cNvSpPr>
          <p:nvPr/>
        </p:nvSpPr>
        <p:spPr bwMode="auto">
          <a:xfrm>
            <a:off x="3468721" y="3541873"/>
            <a:ext cx="8177179" cy="2349361"/>
          </a:xfrm>
          <a:prstGeom prst="rect">
            <a:avLst/>
          </a:prstGeom>
          <a:noFill/>
          <a:ln w="0" cmpd="thinThick">
            <a:solidFill>
              <a:schemeClr val="bg1"/>
            </a:solidFill>
            <a:miter lim="800000"/>
            <a:headEnd/>
            <a:tailEnd/>
          </a:ln>
        </p:spPr>
        <p:txBody>
          <a:bodyPr wrap="square">
            <a:spAutoFit/>
          </a:bodyPr>
          <a:lstStyle/>
          <a:p>
            <a:pPr>
              <a:lnSpc>
                <a:spcPts val="4400"/>
              </a:lnSpc>
              <a:defRPr/>
            </a:pPr>
            <a:r>
              <a:rPr lang="zh-CN" altLang="en-US" sz="2800" b="1" kern="10" spc="-150" dirty="0">
                <a:ln w="3175">
                  <a:solidFill>
                    <a:schemeClr val="tx1"/>
                  </a:solidFill>
                  <a:round/>
                  <a:headEnd/>
                  <a:tailEnd/>
                </a:ln>
                <a:solidFill>
                  <a:srgbClr val="FFFF66"/>
                </a:solidFill>
                <a:effectLst>
                  <a:outerShdw blurRad="76200" dist="25400" dir="5400000" algn="ctr" rotWithShape="0">
                    <a:schemeClr val="tx1"/>
                  </a:outerShdw>
                </a:effectLst>
                <a:latin typeface="方正粗圆简体" pitchFamily="2" charset="-122"/>
                <a:ea typeface="方正粗圆简体" pitchFamily="2" charset="-122"/>
              </a:rPr>
              <a:t>     </a:t>
            </a:r>
            <a:r>
              <a:rPr lang="zh-CN" altLang="en-US" sz="3200" b="1" kern="10" spc="-150" dirty="0">
                <a:ln w="3175">
                  <a:solidFill>
                    <a:schemeClr val="tx1"/>
                  </a:solidFill>
                  <a:round/>
                  <a:headEnd/>
                  <a:tailEnd/>
                </a:ln>
                <a:solidFill>
                  <a:srgbClr val="FFFF66"/>
                </a:solidFill>
                <a:effectLst>
                  <a:outerShdw blurRad="76200" dist="25400" dir="5400000" algn="ctr" rotWithShape="0">
                    <a:schemeClr val="tx1"/>
                  </a:outerShdw>
                </a:effectLst>
                <a:latin typeface="华文隶书" pitchFamily="2" charset="-122"/>
                <a:ea typeface="华文隶书" pitchFamily="2" charset="-122"/>
              </a:rPr>
              <a:t>战争</a:t>
            </a:r>
            <a:r>
              <a:rPr lang="en-US" altLang="zh-CN" sz="3200" b="1" kern="10" spc="-150" dirty="0">
                <a:ln w="3175">
                  <a:solidFill>
                    <a:schemeClr val="tx1"/>
                  </a:solidFill>
                  <a:round/>
                  <a:headEnd/>
                  <a:tailEnd/>
                </a:ln>
                <a:solidFill>
                  <a:srgbClr val="FFFF66"/>
                </a:solidFill>
                <a:effectLst>
                  <a:outerShdw blurRad="76200" dist="25400" dir="5400000" algn="ctr" rotWithShape="0">
                    <a:schemeClr val="tx1"/>
                  </a:outerShdw>
                </a:effectLst>
                <a:latin typeface="华文隶书" pitchFamily="2" charset="-122"/>
                <a:ea typeface="华文隶书" pitchFamily="2" charset="-122"/>
              </a:rPr>
              <a:t>——</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是从有私有财产和有阶级以来就开始了的，用以解决阶级和阶级之间、民族和民族之间、国家和国家之间、政治集团和政治集团之间，在一定发展阶段上的矛盾的一种最高的斗争形式。</a:t>
            </a:r>
          </a:p>
        </p:txBody>
      </p:sp>
    </p:spTree>
    <p:extLst>
      <p:ext uri="{BB962C8B-B14F-4D97-AF65-F5344CB8AC3E}">
        <p14:creationId xmlns:p14="http://schemas.microsoft.com/office/powerpoint/2010/main" val="22610798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488689"/>
            <a:ext cx="690498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（二）战争的原因（根源）</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2646878"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一、战争概述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0" name="矩形 19"/>
          <p:cNvSpPr/>
          <p:nvPr/>
        </p:nvSpPr>
        <p:spPr>
          <a:xfrm>
            <a:off x="740344" y="2667089"/>
            <a:ext cx="3924300" cy="49811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latin typeface="华文中宋" panose="02010600040101010101" pitchFamily="2" charset="-122"/>
                <a:ea typeface="华文中宋" panose="02010600040101010101" pitchFamily="2" charset="-122"/>
                <a:cs typeface="Times New Roman" panose="02020603050405020304" pitchFamily="18" charset="0"/>
              </a:rPr>
              <a:t>马克思主义战争根源论</a:t>
            </a:r>
          </a:p>
        </p:txBody>
      </p:sp>
      <p:grpSp>
        <p:nvGrpSpPr>
          <p:cNvPr id="19" name="Group 20"/>
          <p:cNvGrpSpPr>
            <a:grpSpLocks/>
          </p:cNvGrpSpPr>
          <p:nvPr/>
        </p:nvGrpSpPr>
        <p:grpSpPr bwMode="auto">
          <a:xfrm>
            <a:off x="9675093" y="2476726"/>
            <a:ext cx="2322513" cy="2765425"/>
            <a:chOff x="1042" y="1898"/>
            <a:chExt cx="1463" cy="1742"/>
          </a:xfrm>
        </p:grpSpPr>
        <p:sp>
          <p:nvSpPr>
            <p:cNvPr id="21" name="Text Box 16"/>
            <p:cNvSpPr txBox="1">
              <a:spLocks noChangeArrowheads="1"/>
            </p:cNvSpPr>
            <p:nvPr/>
          </p:nvSpPr>
          <p:spPr bwMode="auto">
            <a:xfrm>
              <a:off x="1321" y="3352"/>
              <a:ext cx="813" cy="288"/>
            </a:xfrm>
            <a:prstGeom prst="rect">
              <a:avLst/>
            </a:prstGeom>
            <a:noFill/>
            <a:ln>
              <a:noFill/>
            </a:ln>
            <a:effectLst>
              <a:outerShdw dist="45791" dir="2021404" algn="ctr" rotWithShape="0">
                <a:schemeClr val="tx1"/>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Lst>
          </p:spPr>
          <p:txBody>
            <a:bodyPr>
              <a:spAutoFit/>
            </a:bodyPr>
            <a:lstStyle>
              <a:lvl1pPr eaLnBrk="0" hangingPunct="0">
                <a:defRPr kumimoji="1" sz="3000" b="1">
                  <a:solidFill>
                    <a:schemeClr val="bg1"/>
                  </a:solidFill>
                  <a:latin typeface="黑体" pitchFamily="2" charset="-122"/>
                  <a:ea typeface="黑体" pitchFamily="2" charset="-122"/>
                </a:defRPr>
              </a:lvl1pPr>
              <a:lvl2pPr marL="742950" indent="-285750" eaLnBrk="0" hangingPunct="0">
                <a:defRPr kumimoji="1" sz="3000" b="1">
                  <a:solidFill>
                    <a:schemeClr val="bg1"/>
                  </a:solidFill>
                  <a:latin typeface="黑体" pitchFamily="2" charset="-122"/>
                  <a:ea typeface="黑体" pitchFamily="2" charset="-122"/>
                </a:defRPr>
              </a:lvl2pPr>
              <a:lvl3pPr marL="1143000" indent="-228600" eaLnBrk="0" hangingPunct="0">
                <a:defRPr kumimoji="1" sz="3000" b="1">
                  <a:solidFill>
                    <a:schemeClr val="bg1"/>
                  </a:solidFill>
                  <a:latin typeface="黑体" pitchFamily="2" charset="-122"/>
                  <a:ea typeface="黑体" pitchFamily="2" charset="-122"/>
                </a:defRPr>
              </a:lvl3pPr>
              <a:lvl4pPr marL="1600200" indent="-228600" eaLnBrk="0" hangingPunct="0">
                <a:defRPr kumimoji="1" sz="3000" b="1">
                  <a:solidFill>
                    <a:schemeClr val="bg1"/>
                  </a:solidFill>
                  <a:latin typeface="黑体" pitchFamily="2" charset="-122"/>
                  <a:ea typeface="黑体" pitchFamily="2" charset="-122"/>
                </a:defRPr>
              </a:lvl4pPr>
              <a:lvl5pPr marL="2057400" indent="-228600" eaLnBrk="0" hangingPunct="0">
                <a:defRPr kumimoji="1" sz="3000" b="1">
                  <a:solidFill>
                    <a:schemeClr val="bg1"/>
                  </a:solidFill>
                  <a:latin typeface="黑体" pitchFamily="2" charset="-122"/>
                  <a:ea typeface="黑体" pitchFamily="2" charset="-122"/>
                </a:defRPr>
              </a:lvl5pPr>
              <a:lvl6pPr marL="2514600" indent="-228600" eaLnBrk="0" fontAlgn="base" latinLnBrk="1" hangingPunct="0">
                <a:spcBef>
                  <a:spcPct val="0"/>
                </a:spcBef>
                <a:spcAft>
                  <a:spcPct val="0"/>
                </a:spcAft>
                <a:defRPr kumimoji="1" sz="3000" b="1">
                  <a:solidFill>
                    <a:schemeClr val="bg1"/>
                  </a:solidFill>
                  <a:latin typeface="黑体" pitchFamily="2" charset="-122"/>
                  <a:ea typeface="黑体" pitchFamily="2" charset="-122"/>
                </a:defRPr>
              </a:lvl6pPr>
              <a:lvl7pPr marL="2971800" indent="-228600" eaLnBrk="0" fontAlgn="base" latinLnBrk="1" hangingPunct="0">
                <a:spcBef>
                  <a:spcPct val="0"/>
                </a:spcBef>
                <a:spcAft>
                  <a:spcPct val="0"/>
                </a:spcAft>
                <a:defRPr kumimoji="1" sz="3000" b="1">
                  <a:solidFill>
                    <a:schemeClr val="bg1"/>
                  </a:solidFill>
                  <a:latin typeface="黑体" pitchFamily="2" charset="-122"/>
                  <a:ea typeface="黑体" pitchFamily="2" charset="-122"/>
                </a:defRPr>
              </a:lvl7pPr>
              <a:lvl8pPr marL="3429000" indent="-228600" eaLnBrk="0" fontAlgn="base" latinLnBrk="1" hangingPunct="0">
                <a:spcBef>
                  <a:spcPct val="0"/>
                </a:spcBef>
                <a:spcAft>
                  <a:spcPct val="0"/>
                </a:spcAft>
                <a:defRPr kumimoji="1" sz="3000" b="1">
                  <a:solidFill>
                    <a:schemeClr val="bg1"/>
                  </a:solidFill>
                  <a:latin typeface="黑体" pitchFamily="2" charset="-122"/>
                  <a:ea typeface="黑体" pitchFamily="2" charset="-122"/>
                </a:defRPr>
              </a:lvl8pPr>
              <a:lvl9pPr marL="3886200" indent="-228600" eaLnBrk="0" fontAlgn="base" latinLnBrk="1" hangingPunct="0">
                <a:spcBef>
                  <a:spcPct val="0"/>
                </a:spcBef>
                <a:spcAft>
                  <a:spcPct val="0"/>
                </a:spcAft>
                <a:defRPr kumimoji="1" sz="3000" b="1">
                  <a:solidFill>
                    <a:schemeClr val="bg1"/>
                  </a:solidFill>
                  <a:latin typeface="黑体" pitchFamily="2" charset="-122"/>
                  <a:ea typeface="黑体" pitchFamily="2" charset="-122"/>
                </a:defRPr>
              </a:lvl9pPr>
            </a:lstStyle>
            <a:p>
              <a:pPr eaLnBrk="1" latinLnBrk="0" hangingPunct="1">
                <a:spcBef>
                  <a:spcPct val="50000"/>
                </a:spcBef>
              </a:pPr>
              <a:r>
                <a:rPr lang="zh-CN" altLang="en-US" sz="2400" dirty="0"/>
                <a:t>马克思</a:t>
              </a:r>
            </a:p>
          </p:txBody>
        </p:sp>
        <p:pic>
          <p:nvPicPr>
            <p:cNvPr id="22"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1042" y="1898"/>
              <a:ext cx="1463" cy="1740"/>
            </a:xfrm>
            <a:prstGeom prst="rect">
              <a:avLst/>
            </a:prstGeom>
            <a:noFill/>
            <a:ln>
              <a:noFill/>
            </a:ln>
            <a:effectLst/>
            <a:extLst>
              <a:ext uri="{909E8E84-426E-40DD-AFC4-6F175D3DCCD1}">
                <a14:hiddenFill xmlns:a14="http://schemas.microsoft.com/office/drawing/2010/main">
                  <a:gradFill rotWithShape="1">
                    <a:gsLst>
                      <a:gs pos="0">
                        <a:srgbClr val="D4D4E9"/>
                      </a:gs>
                      <a:gs pos="100000">
                        <a:schemeClr val="accent2"/>
                      </a:gs>
                    </a:gsLst>
                    <a:lin ang="0" scaled="1"/>
                  </a:gradFill>
                </a14:hiddenFill>
              </a:ext>
              <a:ext uri="{91240B29-F687-4F45-9708-019B960494DF}">
                <a14:hiddenLine xmlns:a14="http://schemas.microsoft.com/office/drawing/2010/main" w="127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tx1">
                        <a:alpha val="50000"/>
                      </a:schemeClr>
                    </a:outerShdw>
                  </a:effectLst>
                </a14:hiddenEffects>
              </a:ext>
            </a:extLst>
          </p:spPr>
        </p:pic>
      </p:grpSp>
      <p:sp>
        <p:nvSpPr>
          <p:cNvPr id="29" name="文本框 5"/>
          <p:cNvSpPr txBox="1"/>
          <p:nvPr/>
        </p:nvSpPr>
        <p:spPr>
          <a:xfrm>
            <a:off x="315143" y="3444526"/>
            <a:ext cx="9359950" cy="1932837"/>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zh-CN" altLang="en-US" sz="3200" b="1" dirty="0">
                <a:solidFill>
                  <a:schemeClr val="tx1"/>
                </a:solidFill>
              </a:rPr>
              <a:t>小总结：</a:t>
            </a:r>
            <a:r>
              <a:rPr lang="en-US" altLang="zh-CN" sz="2800" b="1" dirty="0">
                <a:solidFill>
                  <a:schemeClr val="tx1"/>
                </a:solidFill>
              </a:rPr>
              <a:t>1</a:t>
            </a:r>
            <a:r>
              <a:rPr lang="zh-CN" altLang="en-US" sz="2800" b="1" dirty="0">
                <a:solidFill>
                  <a:schemeClr val="tx1"/>
                </a:solidFill>
              </a:rPr>
              <a:t>）战争的根源来自于对抗性的经济利益冲突；</a:t>
            </a:r>
            <a:endParaRPr lang="en-US" altLang="zh-CN" sz="3200" b="1" dirty="0">
              <a:solidFill>
                <a:schemeClr val="tx1"/>
              </a:solidFill>
            </a:endParaRPr>
          </a:p>
          <a:p>
            <a:pPr algn="l"/>
            <a:r>
              <a:rPr lang="en-US" altLang="zh-CN" sz="3200" b="1" dirty="0">
                <a:solidFill>
                  <a:schemeClr val="tx1"/>
                </a:solidFill>
              </a:rPr>
              <a:t>          </a:t>
            </a:r>
            <a:r>
              <a:rPr lang="zh-CN" altLang="en-US" sz="2800" b="1" dirty="0">
                <a:solidFill>
                  <a:schemeClr val="tx1"/>
                </a:solidFill>
              </a:rPr>
              <a:t>    </a:t>
            </a:r>
            <a:r>
              <a:rPr lang="en-US" altLang="zh-CN" sz="2800" b="1" dirty="0">
                <a:solidFill>
                  <a:schemeClr val="tx1"/>
                </a:solidFill>
              </a:rPr>
              <a:t>2</a:t>
            </a:r>
            <a:r>
              <a:rPr lang="zh-CN" altLang="en-US" sz="2800" b="1" dirty="0">
                <a:solidFill>
                  <a:schemeClr val="tx1"/>
                </a:solidFill>
              </a:rPr>
              <a:t>）这种对抗性经济利益冲突源于资源的有限性 </a:t>
            </a:r>
            <a:endParaRPr lang="en-US" altLang="zh-CN" sz="2800" b="1" dirty="0">
              <a:solidFill>
                <a:schemeClr val="tx1"/>
              </a:solidFill>
            </a:endParaRPr>
          </a:p>
          <a:p>
            <a:pPr algn="l"/>
            <a:r>
              <a:rPr lang="en-US" altLang="zh-CN" sz="2800" b="1" dirty="0">
                <a:solidFill>
                  <a:schemeClr val="tx1"/>
                </a:solidFill>
              </a:rPr>
              <a:t>              </a:t>
            </a:r>
            <a:r>
              <a:rPr lang="zh-CN" altLang="en-US" sz="2800" b="1" dirty="0">
                <a:solidFill>
                  <a:schemeClr val="tx1"/>
                </a:solidFill>
              </a:rPr>
              <a:t>及资源分配不均有关。</a:t>
            </a:r>
          </a:p>
        </p:txBody>
      </p:sp>
    </p:spTree>
    <p:extLst>
      <p:ext uri="{BB962C8B-B14F-4D97-AF65-F5344CB8AC3E}">
        <p14:creationId xmlns:p14="http://schemas.microsoft.com/office/powerpoint/2010/main" val="3355387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box(in)">
                                      <p:cBhvr>
                                        <p:cTn id="7" dur="10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310889"/>
            <a:ext cx="11102734" cy="769442"/>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3108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（二）战争的原因</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2646878"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一、战争概述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11" name="Oval 12"/>
          <p:cNvSpPr>
            <a:spLocks noChangeArrowheads="1"/>
          </p:cNvSpPr>
          <p:nvPr/>
        </p:nvSpPr>
        <p:spPr bwMode="auto">
          <a:xfrm>
            <a:off x="1790700" y="2133600"/>
            <a:ext cx="8572499" cy="952500"/>
          </a:xfrm>
          <a:prstGeom prst="ellipse">
            <a:avLst/>
          </a:prstGeom>
          <a:solidFill>
            <a:schemeClr val="bg1"/>
          </a:solidFill>
          <a:ln w="9525">
            <a:solidFill>
              <a:schemeClr val="tx1"/>
            </a:solidFill>
            <a:round/>
            <a:headEnd/>
            <a:tailEnd/>
          </a:ln>
        </p:spPr>
        <p:txBody>
          <a:bodyPr wrap="none" anchor="ctr"/>
          <a:lstStyle/>
          <a:p>
            <a:pPr algn="ctr">
              <a:defRPr/>
            </a:pPr>
            <a:r>
              <a:rPr kumimoji="1" lang="zh-CN" altLang="en-US" sz="3600" b="1" dirty="0">
                <a:ln w="1905">
                  <a:solidFill>
                    <a:srgbClr val="330E07"/>
                  </a:solidFill>
                </a:ln>
                <a:solidFill>
                  <a:srgbClr val="FFFF00"/>
                </a:solidFill>
                <a:effectLst>
                  <a:outerShdw blurRad="38100" dist="38100" dir="2700000" algn="tl">
                    <a:srgbClr val="000000">
                      <a:alpha val="43137"/>
                    </a:srgbClr>
                  </a:outerShdw>
                </a:effectLst>
                <a:latin typeface="方正大黑简体" pitchFamily="2" charset="-122"/>
                <a:ea typeface="方正大黑简体" pitchFamily="2" charset="-122"/>
              </a:rPr>
              <a:t>第一次世界大战的根本原因与直接原因？</a:t>
            </a:r>
          </a:p>
        </p:txBody>
      </p:sp>
      <p:pic>
        <p:nvPicPr>
          <p:cNvPr id="1026" name="Picture 2" descr="C:\Users\春哥\Desktop\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843" y="3709192"/>
            <a:ext cx="3745776" cy="2786857"/>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8"/>
          <p:cNvSpPr>
            <a:spLocks noChangeArrowheads="1"/>
          </p:cNvSpPr>
          <p:nvPr/>
        </p:nvSpPr>
        <p:spPr bwMode="auto">
          <a:xfrm>
            <a:off x="4848225" y="3464190"/>
            <a:ext cx="6948539" cy="3367076"/>
          </a:xfrm>
          <a:prstGeom prst="rect">
            <a:avLst/>
          </a:prstGeom>
          <a:noFill/>
          <a:ln w="0">
            <a:solidFill>
              <a:srgbClr val="339966"/>
            </a:solidFill>
            <a:miter lim="800000"/>
            <a:headEnd/>
            <a:tailEnd/>
          </a:ln>
        </p:spPr>
        <p:txBody>
          <a:bodyPr wrap="square">
            <a:spAutoFit/>
          </a:bodyPr>
          <a:lstStyle/>
          <a:p>
            <a:pPr>
              <a:lnSpc>
                <a:spcPct val="140000"/>
              </a:lnSpc>
              <a:defRPr/>
            </a:pPr>
            <a:r>
              <a:rPr lang="zh-CN" altLang="en-US"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萨拉热窝事件：</a:t>
            </a: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1914</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年</a:t>
            </a: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6</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月</a:t>
            </a: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28</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日，奥匈帝国皇储裴迪南大公夫妇在萨拉热窝视察时被塞尔维亚青年枪杀。</a:t>
            </a:r>
            <a:endPar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nSpc>
                <a:spcPct val="140000"/>
              </a:lnSpc>
              <a:defRPr/>
            </a:pP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一个月后，奥匈帝国在德国的支持下，以萨拉热窝事件为借口，向塞尔维亚宣战。</a:t>
            </a:r>
            <a:endPar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pic>
        <p:nvPicPr>
          <p:cNvPr id="1027" name="Picture 3" descr="C:\Users\春哥\Desktop\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7700" y="2151890"/>
            <a:ext cx="5597698" cy="4434134"/>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02400" y="2151890"/>
            <a:ext cx="5294365" cy="4416636"/>
          </a:xfrm>
          <a:prstGeom prst="roundRect">
            <a:avLst>
              <a:gd name="adj" fmla="val 8594"/>
            </a:avLst>
          </a:prstGeom>
          <a:solidFill>
            <a:srgbClr val="FFFFFF">
              <a:shade val="85000"/>
            </a:srgbClr>
          </a:solidFill>
          <a:ln w="25400">
            <a:solidFill>
              <a:schemeClr val="tx1"/>
            </a:solidFill>
          </a:ln>
          <a:effectLst>
            <a:outerShdw dist="35921" dir="2700000" algn="ctr" rotWithShape="0">
              <a:schemeClr val="bg2"/>
            </a:outerShdw>
          </a:effectLst>
        </p:spPr>
      </p:pic>
    </p:spTree>
    <p:extLst>
      <p:ext uri="{BB962C8B-B14F-4D97-AF65-F5344CB8AC3E}">
        <p14:creationId xmlns:p14="http://schemas.microsoft.com/office/powerpoint/2010/main" val="463303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027"/>
                                        </p:tgtEl>
                                        <p:attrNameLst>
                                          <p:attrName>style.visibility</p:attrName>
                                        </p:attrNameLst>
                                      </p:cBhvr>
                                      <p:to>
                                        <p:strVal val="visible"/>
                                      </p:to>
                                    </p:set>
                                    <p:animEffect transition="in" filter="fade">
                                      <p:cBhvr>
                                        <p:cTn id="12" dur="1000"/>
                                        <p:tgtEl>
                                          <p:spTgt spid="1027"/>
                                        </p:tgtEl>
                                      </p:cBhvr>
                                    </p:animEffect>
                                    <p:anim calcmode="lin" valueType="num">
                                      <p:cBhvr>
                                        <p:cTn id="13" dur="1000" fill="hold"/>
                                        <p:tgtEl>
                                          <p:spTgt spid="1027"/>
                                        </p:tgtEl>
                                        <p:attrNameLst>
                                          <p:attrName>ppt_x</p:attrName>
                                        </p:attrNameLst>
                                      </p:cBhvr>
                                      <p:tavLst>
                                        <p:tav tm="0">
                                          <p:val>
                                            <p:strVal val="#ppt_x"/>
                                          </p:val>
                                        </p:tav>
                                        <p:tav tm="100000">
                                          <p:val>
                                            <p:strVal val="#ppt_x"/>
                                          </p:val>
                                        </p:tav>
                                      </p:tavLst>
                                    </p:anim>
                                    <p:anim calcmode="lin" valueType="num">
                                      <p:cBhvr>
                                        <p:cTn id="14" dur="1000" fill="hold"/>
                                        <p:tgtEl>
                                          <p:spTgt spid="102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3074"/>
                                        </p:tgtEl>
                                        <p:attrNameLst>
                                          <p:attrName>style.visibility</p:attrName>
                                        </p:attrNameLst>
                                      </p:cBhvr>
                                      <p:to>
                                        <p:strVal val="visible"/>
                                      </p:to>
                                    </p:set>
                                    <p:animEffect transition="in" filter="fade">
                                      <p:cBhvr>
                                        <p:cTn id="17" dur="1000"/>
                                        <p:tgtEl>
                                          <p:spTgt spid="3074"/>
                                        </p:tgtEl>
                                      </p:cBhvr>
                                    </p:animEffect>
                                    <p:anim calcmode="lin" valueType="num">
                                      <p:cBhvr>
                                        <p:cTn id="18" dur="1000" fill="hold"/>
                                        <p:tgtEl>
                                          <p:spTgt spid="3074"/>
                                        </p:tgtEl>
                                        <p:attrNameLst>
                                          <p:attrName>ppt_x</p:attrName>
                                        </p:attrNameLst>
                                      </p:cBhvr>
                                      <p:tavLst>
                                        <p:tav tm="0">
                                          <p:val>
                                            <p:strVal val="#ppt_x"/>
                                          </p:val>
                                        </p:tav>
                                        <p:tav tm="100000">
                                          <p:val>
                                            <p:strVal val="#ppt_x"/>
                                          </p:val>
                                        </p:tav>
                                      </p:tavLst>
                                    </p:anim>
                                    <p:anim calcmode="lin" valueType="num">
                                      <p:cBhvr>
                                        <p:cTn id="19"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488689"/>
            <a:ext cx="656208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（二）战争的原因（总结）</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pic>
        <p:nvPicPr>
          <p:cNvPr id="2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31" y="2749549"/>
            <a:ext cx="3222452" cy="241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84687" y="2711450"/>
            <a:ext cx="3222451" cy="2416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4"/>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585575" y="2711450"/>
            <a:ext cx="3212783" cy="24168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Rectangle 8"/>
          <p:cNvSpPr>
            <a:spLocks noChangeArrowheads="1"/>
          </p:cNvSpPr>
          <p:nvPr/>
        </p:nvSpPr>
        <p:spPr bwMode="auto">
          <a:xfrm>
            <a:off x="453502" y="5407403"/>
            <a:ext cx="11343263" cy="1384995"/>
          </a:xfrm>
          <a:prstGeom prst="rect">
            <a:avLst/>
          </a:prstGeom>
          <a:noFill/>
          <a:ln w="0">
            <a:solidFill>
              <a:srgbClr val="339966"/>
            </a:solidFill>
            <a:miter lim="800000"/>
            <a:headEnd/>
            <a:tailEnd/>
          </a:ln>
        </p:spPr>
        <p:txBody>
          <a:bodyPr wrap="square">
            <a:spAutoFit/>
          </a:bodyPr>
          <a:lstStyle/>
          <a:p>
            <a:pPr algn="just">
              <a:lnSpc>
                <a:spcPct val="140000"/>
              </a:lnSpc>
              <a:defRPr/>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战争的</a:t>
            </a:r>
            <a:r>
              <a:rPr kumimoji="1" lang="zh-CN" altLang="en-US" sz="28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根本原因</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具有稳定性，而战争的</a:t>
            </a:r>
            <a:r>
              <a:rPr kumimoji="1" lang="zh-CN" altLang="en-US" sz="28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直接原因</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则不稳定，它有很多表现形式，可能是一个偶然事件，也可能是政治人物玩的政治手腕。</a:t>
            </a:r>
            <a:endPar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Tree>
    <p:extLst>
      <p:ext uri="{BB962C8B-B14F-4D97-AF65-F5344CB8AC3E}">
        <p14:creationId xmlns:p14="http://schemas.microsoft.com/office/powerpoint/2010/main" val="722583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89000" y="1488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（三）对待战争的态度与战争的性质</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4" name="Rectangle 8"/>
          <p:cNvSpPr>
            <a:spLocks noChangeArrowheads="1"/>
          </p:cNvSpPr>
          <p:nvPr/>
        </p:nvSpPr>
        <p:spPr bwMode="auto">
          <a:xfrm>
            <a:off x="694031" y="2638830"/>
            <a:ext cx="11102734" cy="781752"/>
          </a:xfrm>
          <a:prstGeom prst="rect">
            <a:avLst/>
          </a:prstGeom>
          <a:noFill/>
          <a:ln w="0">
            <a:solidFill>
              <a:srgbClr val="339966"/>
            </a:solidFill>
            <a:miter lim="800000"/>
            <a:headEnd/>
            <a:tailEnd/>
          </a:ln>
        </p:spPr>
        <p:txBody>
          <a:bodyPr wrap="square">
            <a:spAutoFit/>
          </a:bodyPr>
          <a:lstStyle/>
          <a:p>
            <a:pPr algn="just">
              <a:lnSpc>
                <a:spcPct val="140000"/>
              </a:lnSpc>
              <a:defRPr/>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►►对待战争的态度</a:t>
            </a:r>
            <a:endPar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pic>
        <p:nvPicPr>
          <p:cNvPr id="19" name="Picture 2" descr="D:\2.教学备课\7青年教师比赛\程春\新时代我们为何要加强国防教育\问号.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23680" y="3895626"/>
            <a:ext cx="2584202" cy="2584202"/>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1159237" y="4399100"/>
            <a:ext cx="2236510" cy="1323439"/>
          </a:xfrm>
          <a:prstGeom prst="rect">
            <a:avLst/>
          </a:prstGeom>
          <a:noFill/>
        </p:spPr>
        <p:txBody>
          <a:bodyPr wrap="none" lIns="91440" tIns="45720" rIns="91440" bIns="45720">
            <a:spAutoFit/>
          </a:bodyPr>
          <a:lstStyle/>
          <a:p>
            <a:pPr algn="ctr"/>
            <a:r>
              <a:rPr lang="zh-CN" altLang="en-US" sz="8000" b="1"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支持</a:t>
            </a:r>
          </a:p>
        </p:txBody>
      </p:sp>
      <p:sp>
        <p:nvSpPr>
          <p:cNvPr id="5" name="矩形 4"/>
          <p:cNvSpPr/>
          <p:nvPr/>
        </p:nvSpPr>
        <p:spPr>
          <a:xfrm>
            <a:off x="8204538" y="4494360"/>
            <a:ext cx="2031325" cy="1200329"/>
          </a:xfrm>
          <a:prstGeom prst="rect">
            <a:avLst/>
          </a:prstGeom>
          <a:noFill/>
        </p:spPr>
        <p:txBody>
          <a:bodyPr wrap="none" lIns="91440" tIns="45720" rIns="91440" bIns="45720">
            <a:spAutoFit/>
          </a:bodyPr>
          <a:lstStyle/>
          <a:p>
            <a:pPr algn="ctr"/>
            <a:r>
              <a:rPr lang="zh-CN" altLang="en-US" sz="72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反对</a:t>
            </a:r>
          </a:p>
        </p:txBody>
      </p:sp>
    </p:spTree>
    <p:extLst>
      <p:ext uri="{BB962C8B-B14F-4D97-AF65-F5344CB8AC3E}">
        <p14:creationId xmlns:p14="http://schemas.microsoft.com/office/powerpoint/2010/main" val="35255357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89000" y="1488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（三）对待战争的态度与战争的性质</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4" name="Rectangle 8"/>
          <p:cNvSpPr>
            <a:spLocks noChangeArrowheads="1"/>
          </p:cNvSpPr>
          <p:nvPr/>
        </p:nvSpPr>
        <p:spPr bwMode="auto">
          <a:xfrm>
            <a:off x="694031" y="2638830"/>
            <a:ext cx="11102734" cy="678647"/>
          </a:xfrm>
          <a:prstGeom prst="rect">
            <a:avLst/>
          </a:prstGeom>
          <a:noFill/>
          <a:ln w="0">
            <a:solidFill>
              <a:srgbClr val="339966"/>
            </a:solidFill>
            <a:miter lim="800000"/>
            <a:headEnd/>
            <a:tailEnd/>
          </a:ln>
        </p:spPr>
        <p:txBody>
          <a:bodyPr wrap="square">
            <a:spAutoFit/>
          </a:bodyPr>
          <a:lstStyle/>
          <a:p>
            <a:pPr algn="just">
              <a:lnSpc>
                <a:spcPct val="140000"/>
              </a:lnSpc>
              <a:defRPr/>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马克思主义者对待战争的态度：</a:t>
            </a:r>
            <a:r>
              <a:rPr kumimoji="1" lang="zh-CN" altLang="en-US" sz="28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支持正义战争，反对非正义战争</a:t>
            </a:r>
            <a:endParaRPr kumimoji="1" lang="en-US" altLang="zh-CN" sz="28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12" name="Rectangle 8"/>
          <p:cNvSpPr>
            <a:spLocks noChangeArrowheads="1"/>
          </p:cNvSpPr>
          <p:nvPr/>
        </p:nvSpPr>
        <p:spPr bwMode="auto">
          <a:xfrm>
            <a:off x="3468721" y="3426230"/>
            <a:ext cx="8328044" cy="3367076"/>
          </a:xfrm>
          <a:prstGeom prst="rect">
            <a:avLst/>
          </a:prstGeom>
          <a:solidFill>
            <a:schemeClr val="bg2"/>
          </a:solidFill>
          <a:ln w="0">
            <a:solidFill>
              <a:srgbClr val="339966"/>
            </a:solidFill>
            <a:miter lim="800000"/>
            <a:headEnd/>
            <a:tailEnd/>
          </a:ln>
        </p:spPr>
        <p:txBody>
          <a:bodyPr wrap="square">
            <a:spAutoFit/>
          </a:bodyPr>
          <a:lstStyle/>
          <a:p>
            <a:pPr algn="just">
              <a:lnSpc>
                <a:spcPct val="140000"/>
              </a:lnSpc>
              <a:defRPr/>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lang="zh-CN" altLang="en-US"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“弄清战争的性质是马克思主义者决定自己对战争的态度的必要前提”</a:t>
            </a:r>
            <a:endParaRPr lang="en-US" altLang="zh-CN"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endParaRPr>
          </a:p>
          <a:p>
            <a:pPr algn="just">
              <a:lnSpc>
                <a:spcPct val="140000"/>
              </a:lnSpc>
              <a:defRPr/>
            </a:pPr>
            <a:r>
              <a:rPr lang="zh-CN" altLang="en-US"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   “对待战争的态度，不应无条件地拥护或反对，而应根据</a:t>
            </a:r>
            <a:r>
              <a:rPr lang="zh-CN" altLang="en-US" sz="3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战争的性质</a:t>
            </a:r>
            <a:r>
              <a:rPr lang="zh-CN" altLang="en-US"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及其</a:t>
            </a:r>
            <a:r>
              <a:rPr lang="zh-CN" altLang="en-US" sz="3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历史环境</a:t>
            </a:r>
            <a:r>
              <a:rPr lang="zh-CN" altLang="en-US"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a:t>
            </a:r>
            <a:r>
              <a:rPr lang="zh-CN" altLang="en-US" sz="3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阶级关系</a:t>
            </a:r>
            <a:r>
              <a:rPr lang="zh-CN" altLang="en-US"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等条件而定”                               </a:t>
            </a:r>
            <a:r>
              <a:rPr lang="en-US" altLang="zh-CN"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a:t>
            </a:r>
            <a:r>
              <a:rPr lang="zh-CN" altLang="en-US"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列宁</a:t>
            </a:r>
            <a:endParaRPr lang="en-US" altLang="zh-CN"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endParaRPr>
          </a:p>
        </p:txBody>
      </p:sp>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4031" y="3477030"/>
            <a:ext cx="2557168" cy="31947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04579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89000" y="1488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（三）对待战争的态度与战争的性质</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4" name="Rectangle 8"/>
          <p:cNvSpPr>
            <a:spLocks noChangeArrowheads="1"/>
          </p:cNvSpPr>
          <p:nvPr/>
        </p:nvSpPr>
        <p:spPr bwMode="auto">
          <a:xfrm>
            <a:off x="694031" y="2638830"/>
            <a:ext cx="11102734" cy="678647"/>
          </a:xfrm>
          <a:prstGeom prst="rect">
            <a:avLst/>
          </a:prstGeom>
          <a:noFill/>
          <a:ln w="0">
            <a:solidFill>
              <a:srgbClr val="339966"/>
            </a:solidFill>
            <a:miter lim="800000"/>
            <a:headEnd/>
            <a:tailEnd/>
          </a:ln>
        </p:spPr>
        <p:txBody>
          <a:bodyPr wrap="square">
            <a:spAutoFit/>
          </a:bodyPr>
          <a:lstStyle/>
          <a:p>
            <a:pPr algn="just">
              <a:lnSpc>
                <a:spcPct val="140000"/>
              </a:lnSpc>
              <a:defRPr/>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马克思主义者对待战争的态度：</a:t>
            </a:r>
            <a:r>
              <a:rPr kumimoji="1" lang="zh-CN" altLang="en-US" sz="28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支持正义战争，反对非正义战争</a:t>
            </a:r>
            <a:endParaRPr kumimoji="1" lang="en-US" altLang="zh-CN" sz="28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12" name="Rectangle 8"/>
          <p:cNvSpPr>
            <a:spLocks noChangeArrowheads="1"/>
          </p:cNvSpPr>
          <p:nvPr/>
        </p:nvSpPr>
        <p:spPr bwMode="auto">
          <a:xfrm>
            <a:off x="730963" y="3477030"/>
            <a:ext cx="8653699" cy="3323987"/>
          </a:xfrm>
          <a:prstGeom prst="rect">
            <a:avLst/>
          </a:prstGeom>
          <a:solidFill>
            <a:schemeClr val="bg2">
              <a:alpha val="52000"/>
            </a:schemeClr>
          </a:solidFill>
          <a:ln w="0">
            <a:solidFill>
              <a:srgbClr val="339966"/>
            </a:solidFill>
            <a:miter lim="800000"/>
            <a:headEnd/>
            <a:tailEnd/>
          </a:ln>
        </p:spPr>
        <p:txBody>
          <a:bodyPr wrap="square">
            <a:spAutoFit/>
          </a:bodyPr>
          <a:lstStyle/>
          <a:p>
            <a:pPr algn="just">
              <a:lnSpc>
                <a:spcPct val="140000"/>
              </a:lnSpc>
              <a:defRPr/>
            </a:pPr>
            <a:r>
              <a:rPr lang="zh-CN" altLang="en-US"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     “历史上的战争，只有</a:t>
            </a:r>
            <a:r>
              <a:rPr lang="zh-CN" altLang="en-US" sz="3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正义战争</a:t>
            </a:r>
            <a:r>
              <a:rPr lang="zh-CN" altLang="en-US"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和</a:t>
            </a:r>
            <a:r>
              <a:rPr lang="zh-CN" altLang="en-US" sz="3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非正义战争</a:t>
            </a:r>
            <a:r>
              <a:rPr lang="zh-CN" altLang="en-US"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两种基本类型┈我们共产党人反对一切阻碍进步的非正义战争，但是不反对进步的正义的战争。对于后一类战争，我们共产党人不但不反对，而且积极地参加”</a:t>
            </a:r>
            <a:endParaRPr lang="en-US" altLang="zh-CN"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endParaRPr>
          </a:p>
          <a:p>
            <a:pPr algn="just">
              <a:lnSpc>
                <a:spcPct val="140000"/>
              </a:lnSpc>
              <a:defRPr/>
            </a:pPr>
            <a:r>
              <a:rPr lang="en-US" altLang="zh-CN"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                                                       ——</a:t>
            </a:r>
            <a:r>
              <a:rPr lang="zh-CN" altLang="en-US"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rPr>
              <a:t>毛泽东</a:t>
            </a:r>
            <a:endParaRPr lang="en-US" altLang="zh-CN" sz="3000" b="1" kern="10" spc="-150" dirty="0">
              <a:ln w="3175">
                <a:solidFill>
                  <a:schemeClr val="tx1"/>
                </a:solidFill>
                <a:round/>
                <a:headEnd/>
                <a:tailEnd/>
              </a:ln>
              <a:solidFill>
                <a:schemeClr val="bg1"/>
              </a:solidFill>
              <a:effectLst>
                <a:outerShdw blurRad="76200" dist="25400" dir="5400000" algn="ctr" rotWithShape="0">
                  <a:schemeClr val="tx1"/>
                </a:outerShdw>
              </a:effectLst>
              <a:latin typeface="华文隶书" pitchFamily="2" charset="-122"/>
              <a:ea typeface="华文隶书" pitchFamily="2" charset="-122"/>
            </a:endParaRPr>
          </a:p>
        </p:txBody>
      </p:sp>
      <p:pic>
        <p:nvPicPr>
          <p:cNvPr id="19" name="Picture 3" descr="未标题-1 拷贝"/>
          <p:cNvPicPr>
            <a:picLocks noChangeAspect="1" noChangeArrowheads="1"/>
          </p:cNvPicPr>
          <p:nvPr/>
        </p:nvPicPr>
        <p:blipFill>
          <a:blip r:embed="rId4">
            <a:lum bright="-20000" contrast="10000"/>
            <a:extLst>
              <a:ext uri="{28A0092B-C50C-407E-A947-70E740481C1C}">
                <a14:useLocalDpi xmlns:a14="http://schemas.microsoft.com/office/drawing/2010/main" val="0"/>
              </a:ext>
            </a:extLst>
          </a:blip>
          <a:srcRect/>
          <a:stretch>
            <a:fillRect/>
          </a:stretch>
        </p:blipFill>
        <p:spPr bwMode="auto">
          <a:xfrm>
            <a:off x="9384663" y="3477030"/>
            <a:ext cx="2412102" cy="3235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84228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3" presetClass="entr" presetSubtype="16" fill="hold" nodeType="after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89000" y="1488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（三）对待战争的态度与战争性质</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4" name="Rectangle 8"/>
          <p:cNvSpPr>
            <a:spLocks noChangeArrowheads="1"/>
          </p:cNvSpPr>
          <p:nvPr/>
        </p:nvSpPr>
        <p:spPr bwMode="auto">
          <a:xfrm>
            <a:off x="694031" y="2638830"/>
            <a:ext cx="11102734" cy="781752"/>
          </a:xfrm>
          <a:prstGeom prst="rect">
            <a:avLst/>
          </a:prstGeom>
          <a:noFill/>
          <a:ln w="0">
            <a:solidFill>
              <a:srgbClr val="339966"/>
            </a:solidFill>
            <a:miter lim="800000"/>
            <a:headEnd/>
            <a:tailEnd/>
          </a:ln>
        </p:spPr>
        <p:txBody>
          <a:bodyPr wrap="square">
            <a:spAutoFit/>
          </a:bodyPr>
          <a:lstStyle/>
          <a:p>
            <a:pPr algn="just">
              <a:lnSpc>
                <a:spcPct val="140000"/>
              </a:lnSpc>
              <a:defRPr/>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►►如何区分正义战争</a:t>
            </a:r>
            <a:r>
              <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非正义战争？</a:t>
            </a:r>
            <a:endPar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12" name="Rectangle 8"/>
          <p:cNvSpPr>
            <a:spLocks noChangeArrowheads="1"/>
          </p:cNvSpPr>
          <p:nvPr/>
        </p:nvSpPr>
        <p:spPr bwMode="auto">
          <a:xfrm>
            <a:off x="694030" y="3656640"/>
            <a:ext cx="7700670" cy="2850011"/>
          </a:xfrm>
          <a:prstGeom prst="rect">
            <a:avLst/>
          </a:prstGeom>
          <a:noFill/>
          <a:ln w="0">
            <a:solidFill>
              <a:srgbClr val="339966"/>
            </a:solidFill>
            <a:miter lim="800000"/>
            <a:headEnd/>
            <a:tailEnd/>
          </a:ln>
        </p:spPr>
        <p:txBody>
          <a:bodyPr wrap="square">
            <a:spAutoFit/>
          </a:bodyPr>
          <a:lstStyle/>
          <a:p>
            <a:pPr algn="just">
              <a:lnSpc>
                <a:spcPct val="140000"/>
              </a:lnSpc>
              <a:defRPr/>
            </a:pP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►►从战争的</a:t>
            </a:r>
            <a:r>
              <a:rPr kumimoji="1" lang="zh-CN" altLang="en-US" sz="3200" b="1"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政治目的</a:t>
            </a: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考察战争的正义性    </a:t>
            </a:r>
            <a:endPar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lnSpc>
                <a:spcPct val="140000"/>
              </a:lnSpc>
              <a:defRPr/>
            </a:pPr>
            <a:r>
              <a:rPr kumimoji="1" lang="en-US" altLang="zh-CN"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“这场战争是争夺霸权的战争，或维护某一王朝利益的战争，在工人看来只能是犯罪的胡作非为”</a:t>
            </a:r>
            <a:r>
              <a:rPr kumimoji="1" lang="en-US" altLang="zh-CN" sz="20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zh-CN" altLang="en-US" sz="20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马克思</a:t>
            </a:r>
            <a:endParaRPr kumimoji="1" lang="en-US" altLang="zh-CN" sz="24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1400" y="3718330"/>
            <a:ext cx="3135364" cy="3022366"/>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196229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89000" y="1488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（三）对待战争的态度与战争的性质</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12" name="Rectangle 8"/>
          <p:cNvSpPr>
            <a:spLocks noChangeArrowheads="1"/>
          </p:cNvSpPr>
          <p:nvPr/>
        </p:nvSpPr>
        <p:spPr bwMode="auto">
          <a:xfrm>
            <a:off x="694031" y="3591330"/>
            <a:ext cx="7103769" cy="2769989"/>
          </a:xfrm>
          <a:prstGeom prst="rect">
            <a:avLst/>
          </a:prstGeom>
          <a:noFill/>
          <a:ln w="0">
            <a:solidFill>
              <a:srgbClr val="339966"/>
            </a:solidFill>
            <a:miter lim="800000"/>
            <a:headEnd/>
            <a:tailEnd/>
          </a:ln>
        </p:spPr>
        <p:txBody>
          <a:bodyPr wrap="square">
            <a:spAutoFit/>
          </a:bodyPr>
          <a:lstStyle/>
          <a:p>
            <a:pPr algn="just">
              <a:lnSpc>
                <a:spcPct val="200000"/>
              </a:lnSpc>
              <a:defRPr/>
            </a:pPr>
            <a:r>
              <a:rPr kumimoji="1" lang="zh-CN" altLang="en-US" sz="30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①整个过程中一方正义，另一方非正义；</a:t>
            </a:r>
            <a:endParaRPr kumimoji="1" lang="en-US" altLang="zh-CN" sz="30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lnSpc>
                <a:spcPct val="200000"/>
              </a:lnSpc>
              <a:defRPr/>
            </a:pPr>
            <a:r>
              <a:rPr kumimoji="1" lang="zh-CN" altLang="en-US" sz="30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②整个过程中双方都是非正义的；</a:t>
            </a:r>
            <a:endParaRPr kumimoji="1" lang="en-US" altLang="zh-CN" sz="30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lnSpc>
                <a:spcPct val="200000"/>
              </a:lnSpc>
              <a:defRPr/>
            </a:pPr>
            <a:r>
              <a:rPr kumimoji="1" lang="zh-CN" altLang="en-US" sz="30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③整个过程中，双方的正义性发生了变化。</a:t>
            </a:r>
            <a:endParaRPr kumimoji="1" lang="en-US" altLang="zh-CN" sz="30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8242" y="2638830"/>
            <a:ext cx="3798523" cy="400327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chemeClr val="accent1"/>
                </a:solidFill>
              </a14:hiddenFill>
            </a:ext>
          </a:extLst>
        </p:spPr>
      </p:pic>
      <p:sp>
        <p:nvSpPr>
          <p:cNvPr id="20" name="Rectangle 8"/>
          <p:cNvSpPr>
            <a:spLocks noChangeArrowheads="1"/>
          </p:cNvSpPr>
          <p:nvPr/>
        </p:nvSpPr>
        <p:spPr bwMode="auto">
          <a:xfrm>
            <a:off x="694031" y="2638830"/>
            <a:ext cx="7103769" cy="696986"/>
          </a:xfrm>
          <a:prstGeom prst="rect">
            <a:avLst/>
          </a:prstGeom>
          <a:noFill/>
          <a:ln w="0">
            <a:solidFill>
              <a:srgbClr val="339966"/>
            </a:solidFill>
            <a:miter lim="800000"/>
            <a:headEnd/>
            <a:tailEnd/>
          </a:ln>
        </p:spPr>
        <p:txBody>
          <a:bodyPr wrap="square">
            <a:spAutoFit/>
          </a:bodyPr>
          <a:lstStyle/>
          <a:p>
            <a:pPr algn="just">
              <a:lnSpc>
                <a:spcPct val="140000"/>
              </a:lnSpc>
              <a:defRPr/>
            </a:pPr>
            <a:r>
              <a:rPr kumimoji="1" lang="zh-CN" altLang="en-US" sz="33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►►战争的正义性现实存在的三种情况</a:t>
            </a:r>
            <a:endParaRPr kumimoji="1" lang="en-US" altLang="zh-CN" sz="33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grpSp>
        <p:nvGrpSpPr>
          <p:cNvPr id="21" name="组合 20"/>
          <p:cNvGrpSpPr/>
          <p:nvPr/>
        </p:nvGrpSpPr>
        <p:grpSpPr>
          <a:xfrm>
            <a:off x="3038147" y="2258130"/>
            <a:ext cx="6186714" cy="3277477"/>
            <a:chOff x="2384080" y="0"/>
            <a:chExt cx="6186714" cy="3277477"/>
          </a:xfrm>
        </p:grpSpPr>
        <p:pic>
          <p:nvPicPr>
            <p:cNvPr id="22" name="Picture 4" descr="C:\Users\春哥\Downloads\5fa8e3d4789a91604903892846.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2384080" y="1001308"/>
              <a:ext cx="2416083" cy="2276169"/>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组合 22"/>
            <p:cNvGrpSpPr/>
            <p:nvPr/>
          </p:nvGrpSpPr>
          <p:grpSpPr>
            <a:xfrm>
              <a:off x="3809999" y="0"/>
              <a:ext cx="4760795" cy="2731449"/>
              <a:chOff x="3809999" y="359414"/>
              <a:chExt cx="4760795" cy="2731449"/>
            </a:xfrm>
          </p:grpSpPr>
          <p:pic>
            <p:nvPicPr>
              <p:cNvPr id="24" name="Picture 2" descr="C:\Users\春哥\Downloads\5c751da03e49c.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09999" y="359414"/>
                <a:ext cx="4760795" cy="2731449"/>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p:cNvSpPr txBox="1"/>
              <p:nvPr/>
            </p:nvSpPr>
            <p:spPr>
              <a:xfrm>
                <a:off x="5225715" y="780920"/>
                <a:ext cx="2301327" cy="1274195"/>
              </a:xfrm>
              <a:prstGeom prst="rect">
                <a:avLst/>
              </a:prstGeom>
              <a:noFill/>
            </p:spPr>
            <p:txBody>
              <a:bodyPr wrap="square" rtlCol="0" anchor="ctr">
                <a:spAutoFit/>
              </a:bodyPr>
              <a:lstStyle/>
              <a:p>
                <a:pPr>
                  <a:lnSpc>
                    <a:spcPct val="120000"/>
                  </a:lnSpc>
                </a:pPr>
                <a:r>
                  <a:rPr lang="zh-CN" altLang="en-US" sz="3200" b="1" dirty="0"/>
                  <a:t>会否变成双</a:t>
                </a:r>
                <a:endParaRPr lang="en-US" altLang="zh-CN" sz="3200" b="1" dirty="0"/>
              </a:p>
              <a:p>
                <a:pPr>
                  <a:lnSpc>
                    <a:spcPct val="120000"/>
                  </a:lnSpc>
                </a:pPr>
                <a:r>
                  <a:rPr lang="zh-CN" altLang="en-US" sz="3200" b="1" dirty="0"/>
                  <a:t>方皆正义？？</a:t>
                </a:r>
              </a:p>
            </p:txBody>
          </p:sp>
        </p:grpSp>
      </p:grpSp>
    </p:spTree>
    <p:extLst>
      <p:ext uri="{BB962C8B-B14F-4D97-AF65-F5344CB8AC3E}">
        <p14:creationId xmlns:p14="http://schemas.microsoft.com/office/powerpoint/2010/main" val="40676220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1000"/>
                                        <p:tgtEl>
                                          <p:spTgt spid="21"/>
                                        </p:tgtEl>
                                      </p:cBhvr>
                                    </p:animEffect>
                                    <p:anim calcmode="lin" valueType="num">
                                      <p:cBhvr>
                                        <p:cTn id="13" dur="1000" fill="hold"/>
                                        <p:tgtEl>
                                          <p:spTgt spid="21"/>
                                        </p:tgtEl>
                                        <p:attrNameLst>
                                          <p:attrName>ppt_x</p:attrName>
                                        </p:attrNameLst>
                                      </p:cBhvr>
                                      <p:tavLst>
                                        <p:tav tm="0">
                                          <p:val>
                                            <p:strVal val="#ppt_x"/>
                                          </p:val>
                                        </p:tav>
                                        <p:tav tm="100000">
                                          <p:val>
                                            <p:strVal val="#ppt_x"/>
                                          </p:val>
                                        </p:tav>
                                      </p:tavLst>
                                    </p:anim>
                                    <p:anim calcmode="lin" valueType="num">
                                      <p:cBhvr>
                                        <p:cTn id="1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22136"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644017" y="1510319"/>
            <a:ext cx="7866558"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人类自诞生以来面临三大挑战</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005403"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引言</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pic>
        <p:nvPicPr>
          <p:cNvPr id="20" name="Picture 12"/>
          <p:cNvPicPr>
            <a:picLocks noChangeAspect="1" noChangeArrowheads="1"/>
          </p:cNvPicPr>
          <p:nvPr/>
        </p:nvPicPr>
        <p:blipFill>
          <a:blip r:embed="rId4"/>
          <a:srcRect/>
          <a:stretch>
            <a:fillRect/>
          </a:stretch>
        </p:blipFill>
        <p:spPr bwMode="auto">
          <a:xfrm>
            <a:off x="8852598" y="4863402"/>
            <a:ext cx="2963569" cy="1833837"/>
          </a:xfrm>
          <a:prstGeom prst="rect">
            <a:avLst/>
          </a:prstGeom>
          <a:noFill/>
          <a:effectLst>
            <a:outerShdw dist="35921" dir="2700000" algn="ctr" rotWithShape="0">
              <a:schemeClr val="tx1"/>
            </a:outerShdw>
          </a:effectLst>
        </p:spPr>
      </p:pic>
      <p:pic>
        <p:nvPicPr>
          <p:cNvPr id="3" name="Picture 2" descr="C:\Users\春哥\Desktop\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30" y="2676465"/>
            <a:ext cx="2300379" cy="3103856"/>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春哥\Desktop\1.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6426" y="2643473"/>
            <a:ext cx="5203899" cy="4043718"/>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
          <p:cNvSpPr>
            <a:spLocks noGrp="1" noChangeArrowheads="1"/>
          </p:cNvSpPr>
          <p:nvPr/>
        </p:nvSpPr>
        <p:spPr bwMode="auto">
          <a:xfrm>
            <a:off x="3558961" y="6203242"/>
            <a:ext cx="1024235" cy="505750"/>
          </a:xfrm>
          <a:prstGeom prst="rect">
            <a:avLst/>
          </a:prstGeom>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lnSpc>
                <a:spcPts val="4000"/>
              </a:lnSpc>
              <a:defRPr/>
            </a:pPr>
            <a:r>
              <a:rPr kumimoji="1" lang="zh-CN" altLang="en-US" sz="28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饥饿</a:t>
            </a:r>
          </a:p>
        </p:txBody>
      </p:sp>
      <p:pic>
        <p:nvPicPr>
          <p:cNvPr id="1028" name="Picture 4" descr="C:\Users\春哥\Desktop\1.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535885" y="2452914"/>
            <a:ext cx="2280282" cy="241048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
          <p:cNvSpPr>
            <a:spLocks noGrp="1" noChangeArrowheads="1"/>
          </p:cNvSpPr>
          <p:nvPr/>
        </p:nvSpPr>
        <p:spPr bwMode="auto">
          <a:xfrm>
            <a:off x="10791932" y="2457807"/>
            <a:ext cx="1024235" cy="505750"/>
          </a:xfrm>
          <a:prstGeom prst="rect">
            <a:avLst/>
          </a:prstGeom>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lnSpc>
                <a:spcPts val="4000"/>
              </a:lnSpc>
              <a:defRPr/>
            </a:pPr>
            <a:r>
              <a:rPr kumimoji="1" lang="zh-CN" altLang="en-US" sz="28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瘟疫</a:t>
            </a:r>
          </a:p>
        </p:txBody>
      </p:sp>
      <p:sp>
        <p:nvSpPr>
          <p:cNvPr id="23" name="Rectangle 2"/>
          <p:cNvSpPr>
            <a:spLocks noGrp="1" noChangeArrowheads="1"/>
          </p:cNvSpPr>
          <p:nvPr/>
        </p:nvSpPr>
        <p:spPr bwMode="auto">
          <a:xfrm>
            <a:off x="10791931" y="6181441"/>
            <a:ext cx="1024235" cy="505750"/>
          </a:xfrm>
          <a:prstGeom prst="rect">
            <a:avLst/>
          </a:prstGeom>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eaLnBrk="1" hangingPunct="1">
              <a:lnSpc>
                <a:spcPts val="4000"/>
              </a:lnSpc>
              <a:defRPr/>
            </a:pPr>
            <a:r>
              <a:rPr kumimoji="1" lang="zh-CN" altLang="en-US" sz="28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战争</a:t>
            </a:r>
          </a:p>
        </p:txBody>
      </p:sp>
      <p:cxnSp>
        <p:nvCxnSpPr>
          <p:cNvPr id="5" name="直接连接符 4"/>
          <p:cNvCxnSpPr/>
          <p:nvPr/>
        </p:nvCxnSpPr>
        <p:spPr>
          <a:xfrm>
            <a:off x="8601389" y="2457807"/>
            <a:ext cx="0" cy="4251185"/>
          </a:xfrm>
          <a:prstGeom prst="line">
            <a:avLst/>
          </a:prstGeom>
        </p:spPr>
        <p:style>
          <a:lnRef idx="1">
            <a:schemeClr val="accent1"/>
          </a:lnRef>
          <a:fillRef idx="0">
            <a:schemeClr val="accent1"/>
          </a:fillRef>
          <a:effectRef idx="0">
            <a:schemeClr val="accent1"/>
          </a:effectRef>
          <a:fontRef idx="minor">
            <a:schemeClr val="tx1"/>
          </a:fontRef>
        </p:style>
      </p:cxnSp>
      <p:sp>
        <p:nvSpPr>
          <p:cNvPr id="4" name="TextBox 3"/>
          <p:cNvSpPr txBox="1"/>
          <p:nvPr/>
        </p:nvSpPr>
        <p:spPr>
          <a:xfrm>
            <a:off x="694031" y="6111150"/>
            <a:ext cx="2300378" cy="646331"/>
          </a:xfrm>
          <a:prstGeom prst="rect">
            <a:avLst/>
          </a:prstGeom>
          <a:noFill/>
        </p:spPr>
        <p:txBody>
          <a:bodyPr wrap="square" rtlCol="0">
            <a:spAutoFit/>
          </a:bodyPr>
          <a:lstStyle/>
          <a:p>
            <a:r>
              <a:rPr lang="zh-CN" altLang="en-US" dirty="0"/>
              <a:t>备注：数据来自联合国网站</a:t>
            </a:r>
          </a:p>
        </p:txBody>
      </p:sp>
    </p:spTree>
    <p:extLst>
      <p:ext uri="{BB962C8B-B14F-4D97-AF65-F5344CB8AC3E}">
        <p14:creationId xmlns:p14="http://schemas.microsoft.com/office/powerpoint/2010/main" val="25275159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（四）战争形态演变与新军事变革（革命）</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3" name="TextBox 22"/>
          <p:cNvSpPr txBox="1"/>
          <p:nvPr/>
        </p:nvSpPr>
        <p:spPr>
          <a:xfrm>
            <a:off x="5369308" y="2459114"/>
            <a:ext cx="3444492" cy="954107"/>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生产力发展</a:t>
            </a:r>
            <a:endParaRPr lang="en-US" altLang="zh-CN" sz="2800" dirty="0">
              <a:solidFill>
                <a:schemeClr val="bg1"/>
              </a:solidFill>
              <a:latin typeface="方正大黑简体" panose="03000509000000000000" pitchFamily="2" charset="-122"/>
              <a:ea typeface="方正大黑简体" panose="03000509000000000000" pitchFamily="2" charset="-122"/>
            </a:endParaRPr>
          </a:p>
          <a:p>
            <a:pPr algn="ctr"/>
            <a:r>
              <a:rPr lang="zh-CN" altLang="en-US" sz="2800" dirty="0">
                <a:solidFill>
                  <a:schemeClr val="bg1"/>
                </a:solidFill>
                <a:latin typeface="方正大黑简体" panose="03000509000000000000" pitchFamily="2" charset="-122"/>
                <a:ea typeface="方正大黑简体" panose="03000509000000000000" pitchFamily="2" charset="-122"/>
              </a:rPr>
              <a:t>和科学技术进步</a:t>
            </a:r>
          </a:p>
        </p:txBody>
      </p:sp>
      <p:sp>
        <p:nvSpPr>
          <p:cNvPr id="25" name="TextBox 24"/>
          <p:cNvSpPr txBox="1"/>
          <p:nvPr/>
        </p:nvSpPr>
        <p:spPr>
          <a:xfrm>
            <a:off x="9500922" y="2674557"/>
            <a:ext cx="1913228"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武器装备</a:t>
            </a:r>
          </a:p>
        </p:txBody>
      </p:sp>
      <p:sp>
        <p:nvSpPr>
          <p:cNvPr id="26" name="TextBox 25"/>
          <p:cNvSpPr txBox="1"/>
          <p:nvPr/>
        </p:nvSpPr>
        <p:spPr>
          <a:xfrm>
            <a:off x="9567719" y="3899388"/>
            <a:ext cx="1913227"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作战方式</a:t>
            </a:r>
          </a:p>
        </p:txBody>
      </p:sp>
      <p:sp>
        <p:nvSpPr>
          <p:cNvPr id="27" name="右箭头 26"/>
          <p:cNvSpPr/>
          <p:nvPr/>
        </p:nvSpPr>
        <p:spPr>
          <a:xfrm>
            <a:off x="8813800" y="2720081"/>
            <a:ext cx="689090" cy="432171"/>
          </a:xfrm>
          <a:prstGeom prst="rightArrow">
            <a:avLst>
              <a:gd name="adj1" fmla="val 0"/>
              <a:gd name="adj2" fmla="val 50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800">
              <a:solidFill>
                <a:schemeClr val="bg1"/>
              </a:solidFill>
              <a:latin typeface="方正大黑简体" panose="03000509000000000000" pitchFamily="2" charset="-122"/>
              <a:ea typeface="方正大黑简体" panose="03000509000000000000" pitchFamily="2" charset="-122"/>
            </a:endParaRPr>
          </a:p>
        </p:txBody>
      </p:sp>
      <p:sp>
        <p:nvSpPr>
          <p:cNvPr id="22" name="TextBox 21"/>
          <p:cNvSpPr txBox="1"/>
          <p:nvPr/>
        </p:nvSpPr>
        <p:spPr>
          <a:xfrm>
            <a:off x="9600907" y="4717469"/>
            <a:ext cx="1813243"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zh-CN"/>
            </a:defPPr>
            <a:lvl1pPr algn="ctr">
              <a:defRPr sz="2800">
                <a:solidFill>
                  <a:schemeClr val="bg1"/>
                </a:solidFill>
                <a:latin typeface="方正大黑简体" panose="03000509000000000000" pitchFamily="2" charset="-122"/>
                <a:ea typeface="方正大黑简体" panose="03000509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作战思想</a:t>
            </a:r>
          </a:p>
        </p:txBody>
      </p:sp>
      <p:sp>
        <p:nvSpPr>
          <p:cNvPr id="29" name="右箭头 28"/>
          <p:cNvSpPr/>
          <p:nvPr/>
        </p:nvSpPr>
        <p:spPr>
          <a:xfrm rot="5400000">
            <a:off x="10168132" y="3331446"/>
            <a:ext cx="699508" cy="432171"/>
          </a:xfrm>
          <a:prstGeom prst="rightArrow">
            <a:avLst>
              <a:gd name="adj1" fmla="val 0"/>
              <a:gd name="adj2" fmla="val 50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800">
              <a:solidFill>
                <a:schemeClr val="bg1"/>
              </a:solidFill>
              <a:latin typeface="方正大黑简体" panose="03000509000000000000" pitchFamily="2" charset="-122"/>
              <a:ea typeface="方正大黑简体" panose="03000509000000000000" pitchFamily="2" charset="-122"/>
            </a:endParaRPr>
          </a:p>
        </p:txBody>
      </p:sp>
      <p:sp>
        <p:nvSpPr>
          <p:cNvPr id="30" name="右箭头 29"/>
          <p:cNvSpPr/>
          <p:nvPr/>
        </p:nvSpPr>
        <p:spPr>
          <a:xfrm rot="10800000">
            <a:off x="8447766" y="4724893"/>
            <a:ext cx="684846" cy="432171"/>
          </a:xfrm>
          <a:prstGeom prst="rightArrow">
            <a:avLst>
              <a:gd name="adj1" fmla="val 0"/>
              <a:gd name="adj2" fmla="val 50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800">
              <a:solidFill>
                <a:schemeClr val="bg1"/>
              </a:solidFill>
              <a:latin typeface="方正大黑简体" panose="03000509000000000000" pitchFamily="2" charset="-122"/>
              <a:ea typeface="方正大黑简体" panose="03000509000000000000" pitchFamily="2" charset="-122"/>
            </a:endParaRPr>
          </a:p>
        </p:txBody>
      </p:sp>
      <p:sp>
        <p:nvSpPr>
          <p:cNvPr id="28" name="Rectangle 8"/>
          <p:cNvSpPr>
            <a:spLocks noChangeArrowheads="1"/>
          </p:cNvSpPr>
          <p:nvPr/>
        </p:nvSpPr>
        <p:spPr bwMode="auto">
          <a:xfrm>
            <a:off x="694031" y="3172313"/>
            <a:ext cx="3984038" cy="3582519"/>
          </a:xfrm>
          <a:prstGeom prst="rect">
            <a:avLst/>
          </a:prstGeom>
          <a:noFill/>
          <a:ln w="0">
            <a:solidFill>
              <a:srgbClr val="339966"/>
            </a:solidFill>
            <a:miter lim="800000"/>
            <a:headEnd/>
            <a:tailEnd/>
          </a:ln>
        </p:spPr>
        <p:txBody>
          <a:bodyPr wrap="square">
            <a:spAutoFit/>
          </a:bodyPr>
          <a:lstStyle/>
          <a:p>
            <a:pPr algn="just">
              <a:lnSpc>
                <a:spcPct val="140000"/>
              </a:lnSpc>
              <a:defRPr/>
            </a:pPr>
            <a:r>
              <a:rPr kumimoji="1" lang="zh-CN" altLang="en-US" sz="32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zh-CN" altLang="en-US" sz="2600"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战争形态</a:t>
            </a:r>
            <a:r>
              <a:rPr kumimoji="1" lang="zh-CN" altLang="en-US"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是指以主战武器技术属性为主要标志的战争历史阶段性的表现形式和状态，它是</a:t>
            </a:r>
            <a:r>
              <a:rPr kumimoji="1" lang="zh-CN" altLang="en-US" sz="2600"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武器装备</a:t>
            </a:r>
            <a:r>
              <a:rPr kumimoji="1" lang="zh-CN" altLang="en-US"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2600"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军队编成</a:t>
            </a:r>
            <a:r>
              <a:rPr kumimoji="1" lang="zh-CN" altLang="en-US"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2600"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作战思想</a:t>
            </a:r>
            <a:r>
              <a:rPr kumimoji="1" lang="zh-CN" altLang="en-US"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和</a:t>
            </a:r>
            <a:r>
              <a:rPr kumimoji="1" lang="zh-CN" altLang="en-US" sz="2600"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作战方式</a:t>
            </a:r>
            <a:r>
              <a:rPr kumimoji="1" lang="zh-CN" altLang="en-US"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等构成的战争整体</a:t>
            </a:r>
            <a:endParaRPr kumimoji="1" lang="en-US" altLang="zh-CN"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33" name="矩形 32"/>
          <p:cNvSpPr/>
          <p:nvPr/>
        </p:nvSpPr>
        <p:spPr>
          <a:xfrm>
            <a:off x="740344" y="2540089"/>
            <a:ext cx="3924300" cy="49811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latin typeface="华文中宋" panose="02010600040101010101" pitchFamily="2" charset="-122"/>
                <a:ea typeface="华文中宋" panose="02010600040101010101" pitchFamily="2" charset="-122"/>
                <a:cs typeface="Times New Roman" panose="02020603050405020304" pitchFamily="18" charset="0"/>
              </a:rPr>
              <a:t>战争形态及其演变</a:t>
            </a:r>
          </a:p>
        </p:txBody>
      </p:sp>
      <p:sp>
        <p:nvSpPr>
          <p:cNvPr id="34" name="TextBox 33"/>
          <p:cNvSpPr txBox="1"/>
          <p:nvPr/>
        </p:nvSpPr>
        <p:spPr>
          <a:xfrm>
            <a:off x="9600907" y="5558188"/>
            <a:ext cx="1813243"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zh-CN"/>
            </a:defPPr>
            <a:lvl1pPr algn="ctr">
              <a:defRPr sz="2800">
                <a:solidFill>
                  <a:schemeClr val="bg1"/>
                </a:solidFill>
                <a:latin typeface="方正大黑简体" panose="03000509000000000000" pitchFamily="2" charset="-122"/>
                <a:ea typeface="方正大黑简体" panose="03000509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部队编成</a:t>
            </a:r>
          </a:p>
        </p:txBody>
      </p:sp>
      <p:pic>
        <p:nvPicPr>
          <p:cNvPr id="3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54812" y="4231829"/>
            <a:ext cx="530727" cy="149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6" name="TextBox 35"/>
          <p:cNvSpPr txBox="1"/>
          <p:nvPr/>
        </p:nvSpPr>
        <p:spPr>
          <a:xfrm>
            <a:off x="6534538" y="4633845"/>
            <a:ext cx="1913228"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战争形态</a:t>
            </a:r>
          </a:p>
        </p:txBody>
      </p:sp>
      <p:sp>
        <p:nvSpPr>
          <p:cNvPr id="3" name="矩形 2">
            <a:extLst>
              <a:ext uri="{FF2B5EF4-FFF2-40B4-BE49-F238E27FC236}">
                <a16:creationId xmlns:a16="http://schemas.microsoft.com/office/drawing/2014/main" id="{8B25A1F7-39D0-4F1F-BA08-71B0021F3B48}"/>
              </a:ext>
            </a:extLst>
          </p:cNvPr>
          <p:cNvSpPr/>
          <p:nvPr/>
        </p:nvSpPr>
        <p:spPr>
          <a:xfrm>
            <a:off x="8918859" y="2540089"/>
            <a:ext cx="2727709" cy="3639616"/>
          </a:xfrm>
          <a:prstGeom prst="rect">
            <a:avLst/>
          </a:prstGeom>
          <a:noFill/>
          <a:ln w="3175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3007825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（四）战争形态演变与新军事变革（革命）</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4" name="Rectangle 2"/>
          <p:cNvSpPr txBox="1">
            <a:spLocks noChangeArrowheads="1"/>
          </p:cNvSpPr>
          <p:nvPr/>
        </p:nvSpPr>
        <p:spPr>
          <a:xfrm>
            <a:off x="4982720" y="2431719"/>
            <a:ext cx="2951988" cy="4246562"/>
          </a:xfrm>
          <a:prstGeom prst="rect">
            <a:avLst/>
          </a:prstGeom>
          <a:ln>
            <a:miter lim="800000"/>
            <a:headEnd/>
            <a:tailEnd/>
          </a:ln>
          <a:effectLst>
            <a:outerShdw dist="35921" dir="2700000" algn="ctr" rotWithShape="0">
              <a:schemeClr val="tx1"/>
            </a:outerShdw>
          </a:effectLst>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ts val="8800"/>
              </a:lnSpc>
              <a:defRPr/>
            </a:pPr>
            <a:r>
              <a:rPr kumimoji="1" lang="zh-CN" altLang="en-US" sz="3600" b="1" dirty="0">
                <a:ln w="1905">
                  <a:solidFill>
                    <a:srgbClr val="330E07"/>
                  </a:solidFill>
                </a:ln>
                <a:solidFill>
                  <a:srgbClr val="FFFF00"/>
                </a:solidFill>
                <a:effectLst>
                  <a:outerShdw blurRad="38100" dist="38100" dir="2700000" algn="tl">
                    <a:srgbClr val="000000">
                      <a:alpha val="43137"/>
                    </a:srgbClr>
                  </a:outerShdw>
                </a:effectLst>
                <a:latin typeface="方正大黑简体" pitchFamily="2" charset="-122"/>
                <a:ea typeface="方正大黑简体" pitchFamily="2" charset="-122"/>
                <a:cs typeface="+mn-cs"/>
              </a:rPr>
              <a:t>冷兵器战争</a:t>
            </a:r>
            <a:br>
              <a:rPr lang="zh-CN" altLang="en-US" sz="4000" b="1" dirty="0">
                <a:solidFill>
                  <a:schemeClr val="bg1"/>
                </a:solidFill>
                <a:ea typeface="方正楷体简体" pitchFamily="2" charset="-122"/>
              </a:rPr>
            </a:br>
            <a:r>
              <a:rPr kumimoji="1" lang="zh-CN" altLang="en-US" sz="3600" b="1" dirty="0">
                <a:ln w="1905">
                  <a:solidFill>
                    <a:srgbClr val="330E07"/>
                  </a:solidFill>
                </a:ln>
                <a:solidFill>
                  <a:srgbClr val="FFFF00"/>
                </a:solidFill>
                <a:effectLst>
                  <a:outerShdw blurRad="38100" dist="38100" dir="2700000" algn="tl">
                    <a:srgbClr val="000000">
                      <a:alpha val="43137"/>
                    </a:srgbClr>
                  </a:outerShdw>
                </a:effectLst>
                <a:latin typeface="方正大黑简体" pitchFamily="2" charset="-122"/>
                <a:ea typeface="方正大黑简体" pitchFamily="2" charset="-122"/>
                <a:cs typeface="+mn-cs"/>
              </a:rPr>
              <a:t>热兵器战争</a:t>
            </a:r>
            <a:br>
              <a:rPr lang="zh-CN" altLang="en-US" sz="4000" b="1" dirty="0">
                <a:solidFill>
                  <a:schemeClr val="bg1"/>
                </a:solidFill>
                <a:ea typeface="方正楷体简体" pitchFamily="2" charset="-122"/>
              </a:rPr>
            </a:br>
            <a:r>
              <a:rPr kumimoji="1" lang="zh-CN" altLang="en-US" sz="3600" b="1" dirty="0">
                <a:ln w="1905">
                  <a:solidFill>
                    <a:srgbClr val="330E07"/>
                  </a:solidFill>
                </a:ln>
                <a:solidFill>
                  <a:srgbClr val="FFFF00"/>
                </a:solidFill>
                <a:effectLst>
                  <a:outerShdw blurRad="38100" dist="38100" dir="2700000" algn="tl">
                    <a:srgbClr val="000000">
                      <a:alpha val="43137"/>
                    </a:srgbClr>
                  </a:outerShdw>
                </a:effectLst>
                <a:latin typeface="方正大黑简体" pitchFamily="2" charset="-122"/>
                <a:ea typeface="方正大黑简体" pitchFamily="2" charset="-122"/>
                <a:cs typeface="+mn-cs"/>
              </a:rPr>
              <a:t>机械化战争</a:t>
            </a:r>
            <a:br>
              <a:rPr lang="zh-CN" altLang="en-US" sz="4000" b="1" dirty="0">
                <a:solidFill>
                  <a:schemeClr val="bg1"/>
                </a:solidFill>
                <a:ea typeface="方正楷体简体" pitchFamily="2" charset="-122"/>
              </a:rPr>
            </a:br>
            <a:r>
              <a:rPr kumimoji="1" lang="zh-CN" altLang="en-US" sz="3600" b="1" dirty="0">
                <a:ln w="1905">
                  <a:solidFill>
                    <a:srgbClr val="330E07"/>
                  </a:solidFill>
                </a:ln>
                <a:solidFill>
                  <a:srgbClr val="FFFF00"/>
                </a:solidFill>
                <a:effectLst>
                  <a:outerShdw blurRad="38100" dist="38100" dir="2700000" algn="tl">
                    <a:srgbClr val="000000">
                      <a:alpha val="43137"/>
                    </a:srgbClr>
                  </a:outerShdw>
                </a:effectLst>
                <a:latin typeface="方正大黑简体" pitchFamily="2" charset="-122"/>
                <a:ea typeface="方正大黑简体" pitchFamily="2" charset="-122"/>
                <a:cs typeface="+mn-cs"/>
              </a:rPr>
              <a:t>信息化战争 </a:t>
            </a:r>
          </a:p>
        </p:txBody>
      </p:sp>
      <p:sp>
        <p:nvSpPr>
          <p:cNvPr id="23" name="TextBox 22"/>
          <p:cNvSpPr txBox="1"/>
          <p:nvPr/>
        </p:nvSpPr>
        <p:spPr>
          <a:xfrm>
            <a:off x="8061708" y="2357514"/>
            <a:ext cx="1925122"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游牧社会</a:t>
            </a:r>
          </a:p>
        </p:txBody>
      </p:sp>
      <p:sp>
        <p:nvSpPr>
          <p:cNvPr id="25" name="TextBox 24"/>
          <p:cNvSpPr txBox="1"/>
          <p:nvPr/>
        </p:nvSpPr>
        <p:spPr>
          <a:xfrm>
            <a:off x="8544308" y="3595224"/>
            <a:ext cx="1913228"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农业社会</a:t>
            </a:r>
          </a:p>
        </p:txBody>
      </p:sp>
      <p:sp>
        <p:nvSpPr>
          <p:cNvPr id="26" name="TextBox 25"/>
          <p:cNvSpPr txBox="1"/>
          <p:nvPr/>
        </p:nvSpPr>
        <p:spPr>
          <a:xfrm>
            <a:off x="9471408" y="4726502"/>
            <a:ext cx="1913227"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工业社会</a:t>
            </a:r>
          </a:p>
        </p:txBody>
      </p:sp>
      <p:sp>
        <p:nvSpPr>
          <p:cNvPr id="27" name="右箭头 26"/>
          <p:cNvSpPr/>
          <p:nvPr/>
        </p:nvSpPr>
        <p:spPr>
          <a:xfrm rot="5400000">
            <a:off x="9105585" y="3009194"/>
            <a:ext cx="689090" cy="432171"/>
          </a:xfrm>
          <a:prstGeom prst="rightArrow">
            <a:avLst>
              <a:gd name="adj1" fmla="val 0"/>
              <a:gd name="adj2" fmla="val 50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800">
              <a:solidFill>
                <a:schemeClr val="bg1"/>
              </a:solidFill>
              <a:latin typeface="方正大黑简体" panose="03000509000000000000" pitchFamily="2" charset="-122"/>
              <a:ea typeface="方正大黑简体" panose="03000509000000000000" pitchFamily="2" charset="-122"/>
            </a:endParaRPr>
          </a:p>
        </p:txBody>
      </p:sp>
      <p:sp>
        <p:nvSpPr>
          <p:cNvPr id="22" name="TextBox 21"/>
          <p:cNvSpPr txBox="1"/>
          <p:nvPr/>
        </p:nvSpPr>
        <p:spPr>
          <a:xfrm>
            <a:off x="10182608" y="5934568"/>
            <a:ext cx="1813243"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zh-CN"/>
            </a:defPPr>
            <a:lvl1pPr algn="ctr">
              <a:defRPr sz="2800">
                <a:solidFill>
                  <a:schemeClr val="bg1"/>
                </a:solidFill>
                <a:latin typeface="方正大黑简体" panose="03000509000000000000" pitchFamily="2" charset="-122"/>
                <a:ea typeface="方正大黑简体" panose="03000509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信息社会</a:t>
            </a:r>
          </a:p>
        </p:txBody>
      </p:sp>
      <p:sp>
        <p:nvSpPr>
          <p:cNvPr id="29" name="右箭头 28"/>
          <p:cNvSpPr/>
          <p:nvPr/>
        </p:nvSpPr>
        <p:spPr>
          <a:xfrm rot="5400000">
            <a:off x="9849675" y="4160662"/>
            <a:ext cx="699508" cy="432171"/>
          </a:xfrm>
          <a:prstGeom prst="rightArrow">
            <a:avLst>
              <a:gd name="adj1" fmla="val 0"/>
              <a:gd name="adj2" fmla="val 50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800">
              <a:solidFill>
                <a:schemeClr val="bg1"/>
              </a:solidFill>
              <a:latin typeface="方正大黑简体" panose="03000509000000000000" pitchFamily="2" charset="-122"/>
              <a:ea typeface="方正大黑简体" panose="03000509000000000000" pitchFamily="2" charset="-122"/>
            </a:endParaRPr>
          </a:p>
        </p:txBody>
      </p:sp>
      <p:sp>
        <p:nvSpPr>
          <p:cNvPr id="30" name="右箭头 29"/>
          <p:cNvSpPr/>
          <p:nvPr/>
        </p:nvSpPr>
        <p:spPr>
          <a:xfrm rot="5400000">
            <a:off x="10644406" y="5376059"/>
            <a:ext cx="684846" cy="432171"/>
          </a:xfrm>
          <a:prstGeom prst="rightArrow">
            <a:avLst>
              <a:gd name="adj1" fmla="val 0"/>
              <a:gd name="adj2" fmla="val 50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800">
              <a:solidFill>
                <a:schemeClr val="bg1"/>
              </a:solidFill>
              <a:latin typeface="方正大黑简体" panose="03000509000000000000" pitchFamily="2" charset="-122"/>
              <a:ea typeface="方正大黑简体" panose="03000509000000000000" pitchFamily="2" charset="-122"/>
            </a:endParaRPr>
          </a:p>
        </p:txBody>
      </p:sp>
      <p:cxnSp>
        <p:nvCxnSpPr>
          <p:cNvPr id="4" name="直接连接符 3"/>
          <p:cNvCxnSpPr/>
          <p:nvPr/>
        </p:nvCxnSpPr>
        <p:spPr>
          <a:xfrm>
            <a:off x="7734300" y="3225279"/>
            <a:ext cx="1499744"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7723790" y="4376226"/>
            <a:ext cx="2259553" cy="521"/>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a:off x="7723790" y="5561470"/>
            <a:ext cx="2458818"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a:off x="7794860" y="6625988"/>
            <a:ext cx="2458818"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8" name="Rectangle 8"/>
          <p:cNvSpPr>
            <a:spLocks noChangeArrowheads="1"/>
          </p:cNvSpPr>
          <p:nvPr/>
        </p:nvSpPr>
        <p:spPr bwMode="auto">
          <a:xfrm>
            <a:off x="694031" y="3172313"/>
            <a:ext cx="3984038" cy="3582519"/>
          </a:xfrm>
          <a:prstGeom prst="rect">
            <a:avLst/>
          </a:prstGeom>
          <a:noFill/>
          <a:ln w="0">
            <a:solidFill>
              <a:srgbClr val="339966"/>
            </a:solidFill>
            <a:miter lim="800000"/>
            <a:headEnd/>
            <a:tailEnd/>
          </a:ln>
        </p:spPr>
        <p:txBody>
          <a:bodyPr wrap="square">
            <a:spAutoFit/>
          </a:bodyPr>
          <a:lstStyle/>
          <a:p>
            <a:pPr algn="just">
              <a:lnSpc>
                <a:spcPct val="140000"/>
              </a:lnSpc>
              <a:defRPr/>
            </a:pPr>
            <a:r>
              <a:rPr kumimoji="1" lang="zh-CN" altLang="en-US" sz="32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zh-CN" altLang="en-US" sz="2600"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战争形态</a:t>
            </a:r>
            <a:r>
              <a:rPr kumimoji="1" lang="zh-CN" altLang="en-US"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是指以主战武器技术属性为主要标志的战争历史阶段性的表现形式和状态，它是</a:t>
            </a:r>
            <a:r>
              <a:rPr kumimoji="1" lang="zh-CN" altLang="en-US" sz="2600"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武器装备</a:t>
            </a:r>
            <a:r>
              <a:rPr kumimoji="1" lang="zh-CN" altLang="en-US"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2600"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军队编成</a:t>
            </a:r>
            <a:r>
              <a:rPr kumimoji="1" lang="zh-CN" altLang="en-US"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2600"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作战思想</a:t>
            </a:r>
            <a:r>
              <a:rPr kumimoji="1" lang="zh-CN" altLang="en-US"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和</a:t>
            </a:r>
            <a:r>
              <a:rPr kumimoji="1" lang="zh-CN" altLang="en-US" sz="2600" dirty="0">
                <a:ln w="1905">
                  <a:solidFill>
                    <a:srgbClr val="330E07"/>
                  </a:solidFill>
                </a:ln>
                <a:solidFill>
                  <a:srgbClr val="FF0000"/>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作战方式</a:t>
            </a:r>
            <a:r>
              <a:rPr kumimoji="1" lang="zh-CN" altLang="en-US"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等构成的战争整体</a:t>
            </a:r>
            <a:endParaRPr kumimoji="1" lang="en-US" altLang="zh-CN" sz="2600"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sp>
        <p:nvSpPr>
          <p:cNvPr id="33" name="矩形 32"/>
          <p:cNvSpPr/>
          <p:nvPr/>
        </p:nvSpPr>
        <p:spPr>
          <a:xfrm>
            <a:off x="740344" y="2540089"/>
            <a:ext cx="3924300" cy="49811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latin typeface="华文中宋" panose="02010600040101010101" pitchFamily="2" charset="-122"/>
                <a:ea typeface="华文中宋" panose="02010600040101010101" pitchFamily="2" charset="-122"/>
                <a:cs typeface="Times New Roman" panose="02020603050405020304" pitchFamily="18" charset="0"/>
              </a:rPr>
              <a:t>战争形态及其演变</a:t>
            </a:r>
          </a:p>
        </p:txBody>
      </p:sp>
    </p:spTree>
    <p:extLst>
      <p:ext uri="{BB962C8B-B14F-4D97-AF65-F5344CB8AC3E}">
        <p14:creationId xmlns:p14="http://schemas.microsoft.com/office/powerpoint/2010/main" val="6798824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6" name="TextBox 25"/>
          <p:cNvSpPr txBox="1"/>
          <p:nvPr/>
        </p:nvSpPr>
        <p:spPr>
          <a:xfrm>
            <a:off x="5445508" y="5132902"/>
            <a:ext cx="2074407"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平台主导</a:t>
            </a:r>
          </a:p>
        </p:txBody>
      </p:sp>
      <p:sp>
        <p:nvSpPr>
          <p:cNvPr id="22" name="TextBox 21"/>
          <p:cNvSpPr txBox="1"/>
          <p:nvPr/>
        </p:nvSpPr>
        <p:spPr>
          <a:xfrm>
            <a:off x="5445508" y="6048868"/>
            <a:ext cx="2074407"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zh-CN"/>
            </a:defPPr>
            <a:lvl1pPr algn="ctr">
              <a:defRPr sz="2800">
                <a:solidFill>
                  <a:schemeClr val="bg1"/>
                </a:solidFill>
                <a:latin typeface="方正大黑简体" panose="03000509000000000000" pitchFamily="2" charset="-122"/>
                <a:ea typeface="方正大黑简体" panose="03000509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信息主导</a:t>
            </a:r>
          </a:p>
        </p:txBody>
      </p:sp>
      <p:sp>
        <p:nvSpPr>
          <p:cNvPr id="34" name="TextBox 33"/>
          <p:cNvSpPr txBox="1"/>
          <p:nvPr/>
        </p:nvSpPr>
        <p:spPr>
          <a:xfrm>
            <a:off x="5445508" y="4217525"/>
            <a:ext cx="2074407"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化学能主导</a:t>
            </a:r>
          </a:p>
        </p:txBody>
      </p:sp>
      <p:sp>
        <p:nvSpPr>
          <p:cNvPr id="35" name="TextBox 34"/>
          <p:cNvSpPr txBox="1"/>
          <p:nvPr/>
        </p:nvSpPr>
        <p:spPr>
          <a:xfrm>
            <a:off x="5445508" y="3297314"/>
            <a:ext cx="2074407"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体能主导</a:t>
            </a:r>
          </a:p>
        </p:txBody>
      </p:sp>
      <p:sp>
        <p:nvSpPr>
          <p:cNvPr id="23" name="右箭头 22"/>
          <p:cNvSpPr/>
          <p:nvPr/>
        </p:nvSpPr>
        <p:spPr>
          <a:xfrm>
            <a:off x="4095347" y="3386482"/>
            <a:ext cx="971953" cy="396356"/>
          </a:xfrm>
          <a:prstGeom prst="rightArrow">
            <a:avLst>
              <a:gd name="adj1" fmla="val 1"/>
              <a:gd name="adj2" fmla="val 50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800">
              <a:solidFill>
                <a:schemeClr val="bg1"/>
              </a:solidFill>
              <a:latin typeface="方正大黑简体" panose="03000509000000000000" pitchFamily="2" charset="-122"/>
              <a:ea typeface="方正大黑简体" panose="03000509000000000000" pitchFamily="2" charset="-122"/>
            </a:endParaRPr>
          </a:p>
        </p:txBody>
      </p:sp>
      <p:sp>
        <p:nvSpPr>
          <p:cNvPr id="25" name="矩形 24"/>
          <p:cNvSpPr/>
          <p:nvPr/>
        </p:nvSpPr>
        <p:spPr>
          <a:xfrm>
            <a:off x="694031" y="2451367"/>
            <a:ext cx="3293769" cy="536086"/>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kern="100" dirty="0">
                <a:latin typeface="华文中宋" panose="02010600040101010101" pitchFamily="2" charset="-122"/>
                <a:ea typeface="华文中宋" panose="02010600040101010101" pitchFamily="2" charset="-122"/>
                <a:cs typeface="Times New Roman" panose="02020603050405020304" pitchFamily="18" charset="0"/>
              </a:rPr>
              <a:t>战争形态</a:t>
            </a:r>
          </a:p>
        </p:txBody>
      </p:sp>
      <p:sp>
        <p:nvSpPr>
          <p:cNvPr id="31" name="矩形 30"/>
          <p:cNvSpPr/>
          <p:nvPr/>
        </p:nvSpPr>
        <p:spPr>
          <a:xfrm>
            <a:off x="4848844" y="2451367"/>
            <a:ext cx="3293769" cy="536086"/>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kern="100" dirty="0">
                <a:latin typeface="华文中宋" panose="02010600040101010101" pitchFamily="2" charset="-122"/>
                <a:ea typeface="华文中宋" panose="02010600040101010101" pitchFamily="2" charset="-122"/>
                <a:cs typeface="Times New Roman" panose="02020603050405020304" pitchFamily="18" charset="0"/>
              </a:rPr>
              <a:t>战斗力生成模式</a:t>
            </a:r>
          </a:p>
        </p:txBody>
      </p:sp>
      <p:sp>
        <p:nvSpPr>
          <p:cNvPr id="32" name="TextBox 31"/>
          <p:cNvSpPr txBox="1"/>
          <p:nvPr/>
        </p:nvSpPr>
        <p:spPr>
          <a:xfrm>
            <a:off x="1303711" y="5138686"/>
            <a:ext cx="2074407"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机械化战争</a:t>
            </a:r>
          </a:p>
        </p:txBody>
      </p:sp>
      <p:sp>
        <p:nvSpPr>
          <p:cNvPr id="36" name="TextBox 35"/>
          <p:cNvSpPr txBox="1"/>
          <p:nvPr/>
        </p:nvSpPr>
        <p:spPr>
          <a:xfrm>
            <a:off x="1303711" y="6054652"/>
            <a:ext cx="2074407"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defPPr>
              <a:defRPr lang="zh-CN"/>
            </a:defPPr>
            <a:lvl1pPr algn="ctr">
              <a:defRPr sz="2800">
                <a:solidFill>
                  <a:schemeClr val="bg1"/>
                </a:solidFill>
                <a:latin typeface="方正大黑简体" panose="03000509000000000000" pitchFamily="2" charset="-122"/>
                <a:ea typeface="方正大黑简体" panose="03000509000000000000" pitchFamily="2"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信息化战争</a:t>
            </a:r>
          </a:p>
        </p:txBody>
      </p:sp>
      <p:sp>
        <p:nvSpPr>
          <p:cNvPr id="37" name="TextBox 36"/>
          <p:cNvSpPr txBox="1"/>
          <p:nvPr/>
        </p:nvSpPr>
        <p:spPr>
          <a:xfrm>
            <a:off x="1303711" y="4223309"/>
            <a:ext cx="2074407"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热兵器战争</a:t>
            </a:r>
          </a:p>
        </p:txBody>
      </p:sp>
      <p:sp>
        <p:nvSpPr>
          <p:cNvPr id="38" name="TextBox 37"/>
          <p:cNvSpPr txBox="1"/>
          <p:nvPr/>
        </p:nvSpPr>
        <p:spPr>
          <a:xfrm>
            <a:off x="1303711" y="3303098"/>
            <a:ext cx="2074407" cy="523220"/>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2800" dirty="0">
                <a:solidFill>
                  <a:schemeClr val="bg1"/>
                </a:solidFill>
                <a:latin typeface="方正大黑简体" panose="03000509000000000000" pitchFamily="2" charset="-122"/>
                <a:ea typeface="方正大黑简体" panose="03000509000000000000" pitchFamily="2" charset="-122"/>
              </a:rPr>
              <a:t>冷兵器战争</a:t>
            </a:r>
          </a:p>
        </p:txBody>
      </p:sp>
      <p:sp>
        <p:nvSpPr>
          <p:cNvPr id="39" name="右箭头 38"/>
          <p:cNvSpPr/>
          <p:nvPr/>
        </p:nvSpPr>
        <p:spPr>
          <a:xfrm>
            <a:off x="4095346" y="4344389"/>
            <a:ext cx="971953" cy="396356"/>
          </a:xfrm>
          <a:prstGeom prst="rightArrow">
            <a:avLst>
              <a:gd name="adj1" fmla="val 1"/>
              <a:gd name="adj2" fmla="val 50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800">
              <a:solidFill>
                <a:schemeClr val="bg1"/>
              </a:solidFill>
              <a:latin typeface="方正大黑简体" panose="03000509000000000000" pitchFamily="2" charset="-122"/>
              <a:ea typeface="方正大黑简体" panose="03000509000000000000" pitchFamily="2" charset="-122"/>
            </a:endParaRPr>
          </a:p>
        </p:txBody>
      </p:sp>
      <p:sp>
        <p:nvSpPr>
          <p:cNvPr id="40" name="右箭头 39"/>
          <p:cNvSpPr/>
          <p:nvPr/>
        </p:nvSpPr>
        <p:spPr>
          <a:xfrm>
            <a:off x="4095346" y="5196334"/>
            <a:ext cx="971953" cy="396356"/>
          </a:xfrm>
          <a:prstGeom prst="rightArrow">
            <a:avLst>
              <a:gd name="adj1" fmla="val 1"/>
              <a:gd name="adj2" fmla="val 50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800">
              <a:solidFill>
                <a:schemeClr val="bg1"/>
              </a:solidFill>
              <a:latin typeface="方正大黑简体" panose="03000509000000000000" pitchFamily="2" charset="-122"/>
              <a:ea typeface="方正大黑简体" panose="03000509000000000000" pitchFamily="2" charset="-122"/>
            </a:endParaRPr>
          </a:p>
        </p:txBody>
      </p:sp>
      <p:sp>
        <p:nvSpPr>
          <p:cNvPr id="41" name="右箭头 40"/>
          <p:cNvSpPr/>
          <p:nvPr/>
        </p:nvSpPr>
        <p:spPr>
          <a:xfrm>
            <a:off x="4095346" y="6127864"/>
            <a:ext cx="971953" cy="396356"/>
          </a:xfrm>
          <a:prstGeom prst="rightArrow">
            <a:avLst>
              <a:gd name="adj1" fmla="val 1"/>
              <a:gd name="adj2" fmla="val 50000"/>
            </a:avLst>
          </a:prstGeom>
          <a:solidFill>
            <a:srgbClr val="FFFF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2800">
              <a:solidFill>
                <a:schemeClr val="bg1"/>
              </a:solidFill>
              <a:latin typeface="方正大黑简体" panose="03000509000000000000" pitchFamily="2" charset="-122"/>
              <a:ea typeface="方正大黑简体" panose="03000509000000000000" pitchFamily="2" charset="-122"/>
            </a:endParaRPr>
          </a:p>
        </p:txBody>
      </p:sp>
      <p:sp>
        <p:nvSpPr>
          <p:cNvPr id="42" name="文本框 5"/>
          <p:cNvSpPr txBox="1"/>
          <p:nvPr/>
        </p:nvSpPr>
        <p:spPr>
          <a:xfrm>
            <a:off x="8458201" y="2741171"/>
            <a:ext cx="3338564" cy="3933384"/>
          </a:xfrm>
          <a:prstGeom prst="rect">
            <a:avLst/>
          </a:prstGeom>
          <a:noFill/>
          <a:ln>
            <a:solidFill>
              <a:schemeClr val="accent1"/>
            </a:solidFill>
            <a:prstDash val="dash"/>
          </a:ln>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zh-CN" altLang="en-US" sz="2400" b="1" dirty="0">
                <a:solidFill>
                  <a:schemeClr val="tx1"/>
                </a:solidFill>
              </a:rPr>
              <a:t>      </a:t>
            </a:r>
            <a:r>
              <a:rPr lang="zh-CN" altLang="en-US" sz="2400" b="1" dirty="0">
                <a:solidFill>
                  <a:srgbClr val="FF0000"/>
                </a:solidFill>
              </a:rPr>
              <a:t>军事变革（革命）</a:t>
            </a:r>
            <a:r>
              <a:rPr lang="zh-CN" altLang="en-US" sz="2400" b="1" dirty="0">
                <a:solidFill>
                  <a:schemeClr val="tx1"/>
                </a:solidFill>
              </a:rPr>
              <a:t>，是指军事领域内发生的全局性、系统性的改变和革新。主要表现为军事技术、作战方式、军队结构、军事理论方面的变革。</a:t>
            </a:r>
          </a:p>
          <a:p>
            <a:pPr algn="l"/>
            <a:r>
              <a:rPr lang="zh-CN" altLang="en-US" sz="2400" b="1" dirty="0">
                <a:solidFill>
                  <a:schemeClr val="tx1"/>
                </a:solidFill>
              </a:rPr>
              <a:t>   </a:t>
            </a:r>
            <a:endParaRPr lang="en-US" altLang="zh-CN" sz="2400" b="1" dirty="0">
              <a:solidFill>
                <a:schemeClr val="tx1"/>
              </a:solidFill>
            </a:endParaRPr>
          </a:p>
        </p:txBody>
      </p:sp>
      <p:sp>
        <p:nvSpPr>
          <p:cNvPr id="27"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（四）战争形态演变与新军事变革（革命）</a:t>
            </a:r>
          </a:p>
        </p:txBody>
      </p:sp>
    </p:spTree>
    <p:extLst>
      <p:ext uri="{BB962C8B-B14F-4D97-AF65-F5344CB8AC3E}">
        <p14:creationId xmlns:p14="http://schemas.microsoft.com/office/powerpoint/2010/main" val="1820288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 name="表格 26"/>
          <p:cNvGraphicFramePr>
            <a:graphicFrameLocks noGrp="1"/>
          </p:cNvGraphicFramePr>
          <p:nvPr>
            <p:extLst>
              <p:ext uri="{D42A27DB-BD31-4B8C-83A1-F6EECF244321}">
                <p14:modId xmlns:p14="http://schemas.microsoft.com/office/powerpoint/2010/main" val="140870173"/>
              </p:ext>
            </p:extLst>
          </p:nvPr>
        </p:nvGraphicFramePr>
        <p:xfrm>
          <a:off x="74295" y="683260"/>
          <a:ext cx="12079605" cy="6174740"/>
        </p:xfrm>
        <a:graphic>
          <a:graphicData uri="http://schemas.openxmlformats.org/drawingml/2006/table">
            <a:tbl>
              <a:tblPr firstRow="1" bandRow="1">
                <a:tableStyleId>{5C22544A-7EE6-4342-B048-85BDC9FD1C3A}</a:tableStyleId>
              </a:tblPr>
              <a:tblGrid>
                <a:gridCol w="1979930">
                  <a:extLst>
                    <a:ext uri="{9D8B030D-6E8A-4147-A177-3AD203B41FA5}">
                      <a16:colId xmlns:a16="http://schemas.microsoft.com/office/drawing/2014/main" val="20000"/>
                    </a:ext>
                  </a:extLst>
                </a:gridCol>
                <a:gridCol w="2501900">
                  <a:extLst>
                    <a:ext uri="{9D8B030D-6E8A-4147-A177-3AD203B41FA5}">
                      <a16:colId xmlns:a16="http://schemas.microsoft.com/office/drawing/2014/main" val="20001"/>
                    </a:ext>
                  </a:extLst>
                </a:gridCol>
                <a:gridCol w="1745615">
                  <a:extLst>
                    <a:ext uri="{9D8B030D-6E8A-4147-A177-3AD203B41FA5}">
                      <a16:colId xmlns:a16="http://schemas.microsoft.com/office/drawing/2014/main" val="20002"/>
                    </a:ext>
                  </a:extLst>
                </a:gridCol>
                <a:gridCol w="1718310">
                  <a:extLst>
                    <a:ext uri="{9D8B030D-6E8A-4147-A177-3AD203B41FA5}">
                      <a16:colId xmlns:a16="http://schemas.microsoft.com/office/drawing/2014/main" val="20003"/>
                    </a:ext>
                  </a:extLst>
                </a:gridCol>
                <a:gridCol w="1614805">
                  <a:extLst>
                    <a:ext uri="{9D8B030D-6E8A-4147-A177-3AD203B41FA5}">
                      <a16:colId xmlns:a16="http://schemas.microsoft.com/office/drawing/2014/main" val="20004"/>
                    </a:ext>
                  </a:extLst>
                </a:gridCol>
                <a:gridCol w="2519045">
                  <a:extLst>
                    <a:ext uri="{9D8B030D-6E8A-4147-A177-3AD203B41FA5}">
                      <a16:colId xmlns:a16="http://schemas.microsoft.com/office/drawing/2014/main" val="20005"/>
                    </a:ext>
                  </a:extLst>
                </a:gridCol>
              </a:tblGrid>
              <a:tr h="523875">
                <a:tc>
                  <a:txBody>
                    <a:bodyPr/>
                    <a:lstStyle/>
                    <a:p>
                      <a:pPr algn="ctr"/>
                      <a:r>
                        <a:rPr lang="zh-CN" altLang="en-US" sz="2000" dirty="0">
                          <a:solidFill>
                            <a:srgbClr val="FFFF00"/>
                          </a:solidFill>
                          <a:latin typeface="方正大黑简体" panose="03000509000000000000" pitchFamily="2" charset="-122"/>
                          <a:ea typeface="方正大黑简体" panose="03000509000000000000" pitchFamily="2" charset="-122"/>
                        </a:rPr>
                        <a:t>内容</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FF00"/>
                          </a:solidFill>
                          <a:latin typeface="方正大黑简体" panose="03000509000000000000" pitchFamily="2" charset="-122"/>
                          <a:ea typeface="方正大黑简体" panose="03000509000000000000" pitchFamily="2" charset="-122"/>
                        </a:rPr>
                        <a:t>主要标志</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FF00"/>
                          </a:solidFill>
                          <a:latin typeface="方正大黑简体" panose="03000509000000000000" pitchFamily="2" charset="-122"/>
                          <a:ea typeface="方正大黑简体" panose="03000509000000000000" pitchFamily="2" charset="-122"/>
                        </a:rPr>
                        <a:t>主战兵器</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FF00"/>
                          </a:solidFill>
                          <a:latin typeface="方正大黑简体" panose="03000509000000000000" pitchFamily="2" charset="-122"/>
                          <a:ea typeface="方正大黑简体" panose="03000509000000000000" pitchFamily="2" charset="-122"/>
                        </a:rPr>
                        <a:t>军队</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dirty="0">
                          <a:solidFill>
                            <a:srgbClr val="FFFF00"/>
                          </a:solidFill>
                          <a:latin typeface="方正大黑简体" panose="03000509000000000000" pitchFamily="2" charset="-122"/>
                          <a:ea typeface="方正大黑简体" panose="03000509000000000000" pitchFamily="2" charset="-122"/>
                        </a:rPr>
                        <a:t>战争形态</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FF00"/>
                          </a:solidFill>
                          <a:latin typeface="方正大黑简体" panose="03000509000000000000" pitchFamily="2" charset="-122"/>
                          <a:ea typeface="方正大黑简体" panose="03000509000000000000" pitchFamily="2" charset="-122"/>
                        </a:rPr>
                        <a:t>理论成果</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047115">
                <a:tc>
                  <a:txBody>
                    <a:bodyPr/>
                    <a:lstStyle/>
                    <a:p>
                      <a:pPr algn="ctr"/>
                      <a:r>
                        <a:rPr lang="zh-CN" altLang="en-US" sz="2000" dirty="0">
                          <a:solidFill>
                            <a:srgbClr val="FF0000"/>
                          </a:solidFill>
                          <a:latin typeface="方正大黑简体" panose="03000509000000000000" pitchFamily="2" charset="-122"/>
                          <a:ea typeface="方正大黑简体" panose="03000509000000000000" pitchFamily="2" charset="-122"/>
                        </a:rPr>
                        <a:t>第一次</a:t>
                      </a:r>
                      <a:endParaRPr lang="en-US" altLang="zh-CN" sz="2000" dirty="0">
                        <a:solidFill>
                          <a:srgbClr val="FF0000"/>
                        </a:solidFill>
                        <a:latin typeface="方正大黑简体" panose="03000509000000000000" pitchFamily="2" charset="-122"/>
                        <a:ea typeface="方正大黑简体" panose="03000509000000000000" pitchFamily="2" charset="-122"/>
                      </a:endParaRPr>
                    </a:p>
                    <a:p>
                      <a:pPr algn="ctr"/>
                      <a:r>
                        <a:rPr lang="zh-CN" altLang="en-US" sz="2000" dirty="0">
                          <a:solidFill>
                            <a:srgbClr val="FF0000"/>
                          </a:solidFill>
                          <a:latin typeface="方正大黑简体" panose="03000509000000000000" pitchFamily="2" charset="-122"/>
                          <a:ea typeface="方正大黑简体" panose="03000509000000000000" pitchFamily="2" charset="-122"/>
                        </a:rPr>
                        <a:t>金属化军事革命</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dirty="0">
                          <a:solidFill>
                            <a:srgbClr val="FF0000"/>
                          </a:solidFill>
                          <a:latin typeface="方正大黑简体" panose="03000509000000000000" pitchFamily="2" charset="-122"/>
                          <a:ea typeface="方正大黑简体" panose="03000509000000000000" pitchFamily="2" charset="-122"/>
                        </a:rPr>
                        <a:t>金属兵器取代</a:t>
                      </a:r>
                    </a:p>
                    <a:p>
                      <a:pPr algn="ctr"/>
                      <a:r>
                        <a:rPr lang="zh-CN" altLang="en-US" sz="2000" dirty="0">
                          <a:solidFill>
                            <a:srgbClr val="FF0000"/>
                          </a:solidFill>
                          <a:latin typeface="方正大黑简体" panose="03000509000000000000" pitchFamily="2" charset="-122"/>
                          <a:ea typeface="方正大黑简体" panose="03000509000000000000" pitchFamily="2" charset="-122"/>
                        </a:rPr>
                        <a:t>木石兵器</a:t>
                      </a:r>
                    </a:p>
                    <a:p>
                      <a:pPr algn="ctr"/>
                      <a:r>
                        <a:rPr lang="zh-CN" altLang="en-US" sz="2000" dirty="0">
                          <a:solidFill>
                            <a:srgbClr val="FF0000"/>
                          </a:solidFill>
                          <a:latin typeface="方正大黑简体" panose="03000509000000000000" pitchFamily="2" charset="-122"/>
                          <a:ea typeface="方正大黑简体" panose="03000509000000000000" pitchFamily="2" charset="-122"/>
                        </a:rPr>
                        <a:t>（</a:t>
                      </a:r>
                      <a:r>
                        <a:rPr lang="zh-CN" altLang="en-US" sz="2000" dirty="0">
                          <a:solidFill>
                            <a:schemeClr val="accent1"/>
                          </a:solidFill>
                          <a:latin typeface="方正大黑简体" panose="03000509000000000000" pitchFamily="2" charset="-122"/>
                          <a:ea typeface="方正大黑简体" panose="03000509000000000000" pitchFamily="2" charset="-122"/>
                        </a:rPr>
                        <a:t>原始社会末期</a:t>
                      </a:r>
                      <a:r>
                        <a:rPr lang="zh-CN" altLang="en-US" sz="2000" dirty="0">
                          <a:solidFill>
                            <a:srgbClr val="FF0000"/>
                          </a:solidFill>
                          <a:latin typeface="方正大黑简体" panose="03000509000000000000" pitchFamily="2" charset="-122"/>
                          <a:ea typeface="方正大黑简体" panose="03000509000000000000" pitchFamily="2" charset="-122"/>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刀剑矛矢等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步、车、骑、水兵、弓箭兵等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冷兵器战争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sz="2000" dirty="0">
                          <a:solidFill>
                            <a:srgbClr val="FF0000"/>
                          </a:solidFill>
                          <a:latin typeface="方正大黑简体" panose="03000509000000000000" pitchFamily="2" charset="-122"/>
                          <a:ea typeface="方正大黑简体" panose="03000509000000000000" pitchFamily="2" charset="-122"/>
                        </a:rPr>
                        <a:t>《</a:t>
                      </a:r>
                      <a:r>
                        <a:rPr lang="zh-CN" altLang="en-US" sz="2000" dirty="0">
                          <a:solidFill>
                            <a:srgbClr val="FF0000"/>
                          </a:solidFill>
                          <a:latin typeface="方正大黑简体" panose="03000509000000000000" pitchFamily="2" charset="-122"/>
                          <a:ea typeface="方正大黑简体" panose="03000509000000000000" pitchFamily="2" charset="-122"/>
                        </a:rPr>
                        <a:t>孙子</a:t>
                      </a:r>
                      <a:r>
                        <a:rPr lang="en-US" altLang="zh-CN" sz="2000" dirty="0">
                          <a:solidFill>
                            <a:srgbClr val="FF0000"/>
                          </a:solidFill>
                          <a:latin typeface="方正大黑简体" panose="03000509000000000000" pitchFamily="2" charset="-122"/>
                          <a:ea typeface="方正大黑简体" panose="03000509000000000000" pitchFamily="2" charset="-122"/>
                        </a:rPr>
                        <a:t>》《</a:t>
                      </a:r>
                      <a:r>
                        <a:rPr lang="zh-CN" altLang="en-US" sz="2000" dirty="0">
                          <a:solidFill>
                            <a:srgbClr val="FF0000"/>
                          </a:solidFill>
                          <a:latin typeface="方正大黑简体" panose="03000509000000000000" pitchFamily="2" charset="-122"/>
                          <a:ea typeface="方正大黑简体" panose="03000509000000000000" pitchFamily="2" charset="-122"/>
                        </a:rPr>
                        <a:t>高卢战记</a:t>
                      </a:r>
                      <a:r>
                        <a:rPr lang="en-US" altLang="zh-CN" sz="2000" dirty="0">
                          <a:solidFill>
                            <a:srgbClr val="FF0000"/>
                          </a:solidFill>
                          <a:latin typeface="方正大黑简体" panose="03000509000000000000" pitchFamily="2" charset="-122"/>
                          <a:ea typeface="方正大黑简体" panose="03000509000000000000" pitchFamily="2" charset="-122"/>
                        </a:rPr>
                        <a:t>》《</a:t>
                      </a:r>
                      <a:r>
                        <a:rPr lang="zh-CN" altLang="en-US" sz="2000" dirty="0">
                          <a:solidFill>
                            <a:srgbClr val="FF0000"/>
                          </a:solidFill>
                          <a:latin typeface="方正大黑简体" panose="03000509000000000000" pitchFamily="2" charset="-122"/>
                          <a:ea typeface="方正大黑简体" panose="03000509000000000000" pitchFamily="2" charset="-122"/>
                        </a:rPr>
                        <a:t>远征记</a:t>
                      </a:r>
                      <a:r>
                        <a:rPr lang="en-US" altLang="zh-CN" sz="2000" dirty="0">
                          <a:solidFill>
                            <a:srgbClr val="FF0000"/>
                          </a:solidFill>
                          <a:latin typeface="方正大黑简体" panose="03000509000000000000" pitchFamily="2" charset="-122"/>
                          <a:ea typeface="方正大黑简体" panose="03000509000000000000" pitchFamily="2" charset="-122"/>
                        </a:rPr>
                        <a:t>》</a:t>
                      </a:r>
                      <a:endParaRPr lang="zh-CN" altLang="en-US" sz="2000" dirty="0">
                        <a:solidFill>
                          <a:srgbClr val="FF0000"/>
                        </a:solidFill>
                        <a:latin typeface="方正大黑简体" panose="03000509000000000000" pitchFamily="2" charset="-122"/>
                        <a:ea typeface="方正大黑简体" panose="03000509000000000000" pitchFamily="2" charset="-122"/>
                      </a:endParaRP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1677670">
                <a:tc>
                  <a:txBody>
                    <a:bodyPr/>
                    <a:lstStyle/>
                    <a:p>
                      <a:pPr algn="ctr"/>
                      <a:r>
                        <a:rPr lang="zh-CN" altLang="en-US" sz="2000" dirty="0">
                          <a:solidFill>
                            <a:srgbClr val="FF0000"/>
                          </a:solidFill>
                          <a:latin typeface="方正大黑简体" panose="03000509000000000000" pitchFamily="2" charset="-122"/>
                          <a:ea typeface="方正大黑简体" panose="03000509000000000000" pitchFamily="2" charset="-122"/>
                        </a:rPr>
                        <a:t>第二次</a:t>
                      </a:r>
                      <a:endParaRPr lang="en-US" altLang="zh-CN" sz="2000" dirty="0">
                        <a:solidFill>
                          <a:srgbClr val="FF0000"/>
                        </a:solidFill>
                        <a:latin typeface="方正大黑简体" panose="03000509000000000000" pitchFamily="2" charset="-122"/>
                        <a:ea typeface="方正大黑简体" panose="03000509000000000000" pitchFamily="2" charset="-122"/>
                      </a:endParaRPr>
                    </a:p>
                    <a:p>
                      <a:pPr algn="ctr"/>
                      <a:r>
                        <a:rPr lang="zh-CN" altLang="en-US" sz="2000" dirty="0">
                          <a:solidFill>
                            <a:srgbClr val="FF0000"/>
                          </a:solidFill>
                          <a:latin typeface="方正大黑简体" panose="03000509000000000000" pitchFamily="2" charset="-122"/>
                          <a:ea typeface="方正大黑简体" panose="03000509000000000000" pitchFamily="2" charset="-122"/>
                        </a:rPr>
                        <a:t>火药化军事革命</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火药兵器逐渐成为主战兵器</a:t>
                      </a:r>
                    </a:p>
                    <a:p>
                      <a:pPr algn="ctr"/>
                      <a:r>
                        <a:rPr lang="zh-CN" altLang="en-US" sz="2000">
                          <a:solidFill>
                            <a:srgbClr val="FF0000"/>
                          </a:solidFill>
                          <a:latin typeface="方正大黑简体" panose="03000509000000000000" pitchFamily="2" charset="-122"/>
                          <a:ea typeface="方正大黑简体" panose="03000509000000000000" pitchFamily="2" charset="-122"/>
                        </a:rPr>
                        <a:t>（</a:t>
                      </a:r>
                      <a:r>
                        <a:rPr lang="en-US" altLang="zh-CN" sz="2000">
                          <a:solidFill>
                            <a:schemeClr val="accent1"/>
                          </a:solidFill>
                          <a:latin typeface="方正大黑简体" panose="03000509000000000000" pitchFamily="2" charset="-122"/>
                          <a:ea typeface="方正大黑简体" panose="03000509000000000000" pitchFamily="2" charset="-122"/>
                        </a:rPr>
                        <a:t>14～19</a:t>
                      </a:r>
                      <a:r>
                        <a:rPr lang="zh-CN" altLang="en-US" sz="2000">
                          <a:solidFill>
                            <a:schemeClr val="accent1"/>
                          </a:solidFill>
                          <a:latin typeface="方正大黑简体" panose="03000509000000000000" pitchFamily="2" charset="-122"/>
                          <a:ea typeface="方正大黑简体" panose="03000509000000000000" pitchFamily="2" charset="-122"/>
                        </a:rPr>
                        <a:t>世纪初</a:t>
                      </a:r>
                      <a:r>
                        <a:rPr lang="zh-CN" altLang="en-US" sz="2000">
                          <a:solidFill>
                            <a:srgbClr val="FF0000"/>
                          </a:solidFill>
                          <a:latin typeface="方正大黑简体" panose="03000509000000000000" pitchFamily="2" charset="-122"/>
                          <a:ea typeface="方正大黑简体" panose="03000509000000000000" pitchFamily="2" charset="-122"/>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火枪、火炮、步枪、地雷、手榴弹等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火枪兵、炮兵、工程兵、陆军、海军等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热兵器战争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US" altLang="zh-CN" sz="2000" dirty="0">
                          <a:solidFill>
                            <a:srgbClr val="FF0000"/>
                          </a:solidFill>
                          <a:latin typeface="方正大黑简体" panose="03000509000000000000" pitchFamily="2" charset="-122"/>
                          <a:ea typeface="方正大黑简体" panose="03000509000000000000" pitchFamily="2" charset="-122"/>
                        </a:rPr>
                        <a:t>《</a:t>
                      </a:r>
                      <a:r>
                        <a:rPr lang="zh-CN" altLang="en-US" sz="2000" dirty="0">
                          <a:solidFill>
                            <a:srgbClr val="FF0000"/>
                          </a:solidFill>
                          <a:latin typeface="方正大黑简体" panose="03000509000000000000" pitchFamily="2" charset="-122"/>
                          <a:ea typeface="方正大黑简体" panose="03000509000000000000" pitchFamily="2" charset="-122"/>
                        </a:rPr>
                        <a:t>战争论</a:t>
                      </a:r>
                      <a:r>
                        <a:rPr lang="en-US" altLang="zh-CN" sz="2000" dirty="0">
                          <a:solidFill>
                            <a:srgbClr val="FF0000"/>
                          </a:solidFill>
                          <a:latin typeface="方正大黑简体" panose="03000509000000000000" pitchFamily="2" charset="-122"/>
                          <a:ea typeface="方正大黑简体" panose="03000509000000000000" pitchFamily="2" charset="-122"/>
                        </a:rPr>
                        <a:t>》</a:t>
                      </a:r>
                    </a:p>
                    <a:p>
                      <a:pPr algn="ctr"/>
                      <a:r>
                        <a:rPr lang="en-US" altLang="zh-CN" sz="2000" dirty="0">
                          <a:solidFill>
                            <a:srgbClr val="FF0000"/>
                          </a:solidFill>
                          <a:latin typeface="方正大黑简体" panose="03000509000000000000" pitchFamily="2" charset="-122"/>
                          <a:ea typeface="方正大黑简体" panose="03000509000000000000" pitchFamily="2" charset="-122"/>
                        </a:rPr>
                        <a:t>《</a:t>
                      </a:r>
                      <a:r>
                        <a:rPr lang="zh-CN" altLang="en-US" sz="2000" dirty="0">
                          <a:solidFill>
                            <a:srgbClr val="FF0000"/>
                          </a:solidFill>
                          <a:latin typeface="方正大黑简体" panose="03000509000000000000" pitchFamily="2" charset="-122"/>
                          <a:ea typeface="方正大黑简体" panose="03000509000000000000" pitchFamily="2" charset="-122"/>
                        </a:rPr>
                        <a:t>战争艺术概论</a:t>
                      </a:r>
                      <a:r>
                        <a:rPr lang="en-US" altLang="zh-CN" sz="2000" dirty="0">
                          <a:solidFill>
                            <a:srgbClr val="FF0000"/>
                          </a:solidFill>
                          <a:latin typeface="方正大黑简体" panose="03000509000000000000" pitchFamily="2" charset="-122"/>
                          <a:ea typeface="方正大黑简体" panose="03000509000000000000" pitchFamily="2" charset="-122"/>
                        </a:rPr>
                        <a:t>》</a:t>
                      </a:r>
                    </a:p>
                    <a:p>
                      <a:pPr algn="ctr"/>
                      <a:r>
                        <a:rPr lang="zh-CN" altLang="en-US" sz="2000" dirty="0">
                          <a:solidFill>
                            <a:srgbClr val="FF0000"/>
                          </a:solidFill>
                          <a:latin typeface="方正大黑简体" panose="03000509000000000000" pitchFamily="2" charset="-122"/>
                          <a:ea typeface="方正大黑简体" panose="03000509000000000000" pitchFamily="2" charset="-122"/>
                        </a:rPr>
                        <a:t>无产阶级军事思想</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1615440">
                <a:tc>
                  <a:txBody>
                    <a:bodyPr/>
                    <a:lstStyle/>
                    <a:p>
                      <a:pPr algn="ctr"/>
                      <a:r>
                        <a:rPr lang="zh-CN" altLang="en-US" sz="2000" dirty="0">
                          <a:solidFill>
                            <a:srgbClr val="FF0000"/>
                          </a:solidFill>
                          <a:latin typeface="方正大黑简体" panose="03000509000000000000" pitchFamily="2" charset="-122"/>
                          <a:ea typeface="方正大黑简体" panose="03000509000000000000" pitchFamily="2" charset="-122"/>
                        </a:rPr>
                        <a:t>第三次</a:t>
                      </a:r>
                      <a:endParaRPr lang="en-US" altLang="zh-CN" sz="2000" dirty="0">
                        <a:solidFill>
                          <a:srgbClr val="FF0000"/>
                        </a:solidFill>
                        <a:latin typeface="方正大黑简体" panose="03000509000000000000" pitchFamily="2" charset="-122"/>
                        <a:ea typeface="方正大黑简体" panose="03000509000000000000" pitchFamily="2" charset="-122"/>
                      </a:endParaRPr>
                    </a:p>
                    <a:p>
                      <a:pPr algn="ctr"/>
                      <a:r>
                        <a:rPr lang="zh-CN" altLang="en-US" sz="2000" dirty="0">
                          <a:solidFill>
                            <a:srgbClr val="FF0000"/>
                          </a:solidFill>
                          <a:latin typeface="方正大黑简体" panose="03000509000000000000" pitchFamily="2" charset="-122"/>
                          <a:ea typeface="方正大黑简体" panose="03000509000000000000" pitchFamily="2" charset="-122"/>
                        </a:rPr>
                        <a:t>机械化军事革命</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机械化兵器成为主战兵器</a:t>
                      </a:r>
                    </a:p>
                    <a:p>
                      <a:pPr algn="ctr"/>
                      <a:r>
                        <a:rPr lang="zh-CN" altLang="en-US" sz="2000">
                          <a:solidFill>
                            <a:srgbClr val="FF0000"/>
                          </a:solidFill>
                          <a:latin typeface="方正大黑简体" panose="03000509000000000000" pitchFamily="2" charset="-122"/>
                          <a:ea typeface="方正大黑简体" panose="03000509000000000000" pitchFamily="2" charset="-122"/>
                        </a:rPr>
                        <a:t>（</a:t>
                      </a:r>
                      <a:r>
                        <a:rPr lang="en-US" altLang="zh-CN" sz="2000">
                          <a:solidFill>
                            <a:schemeClr val="accent1"/>
                          </a:solidFill>
                          <a:latin typeface="方正大黑简体" panose="03000509000000000000" pitchFamily="2" charset="-122"/>
                          <a:ea typeface="方正大黑简体" panose="03000509000000000000" pitchFamily="2" charset="-122"/>
                        </a:rPr>
                        <a:t>19</a:t>
                      </a:r>
                      <a:r>
                        <a:rPr lang="zh-CN" altLang="en-US" sz="2000">
                          <a:solidFill>
                            <a:schemeClr val="accent1"/>
                          </a:solidFill>
                          <a:latin typeface="方正大黑简体" panose="03000509000000000000" pitchFamily="2" charset="-122"/>
                          <a:ea typeface="方正大黑简体" panose="03000509000000000000" pitchFamily="2" charset="-122"/>
                        </a:rPr>
                        <a:t>世纪后期</a:t>
                      </a:r>
                      <a:r>
                        <a:rPr lang="en-US" altLang="zh-CN" sz="2000">
                          <a:solidFill>
                            <a:schemeClr val="accent1"/>
                          </a:solidFill>
                          <a:latin typeface="方正大黑简体" panose="03000509000000000000" pitchFamily="2" charset="-122"/>
                          <a:ea typeface="方正大黑简体" panose="03000509000000000000" pitchFamily="2" charset="-122"/>
                        </a:rPr>
                        <a:t>～20</a:t>
                      </a:r>
                      <a:r>
                        <a:rPr lang="zh-CN" altLang="en-US" sz="2000">
                          <a:solidFill>
                            <a:schemeClr val="accent1"/>
                          </a:solidFill>
                          <a:latin typeface="方正大黑简体" panose="03000509000000000000" pitchFamily="2" charset="-122"/>
                          <a:ea typeface="方正大黑简体" panose="03000509000000000000" pitchFamily="2" charset="-122"/>
                        </a:rPr>
                        <a:t>世纪前期</a:t>
                      </a:r>
                      <a:r>
                        <a:rPr lang="zh-CN" altLang="en-US" sz="2000">
                          <a:solidFill>
                            <a:srgbClr val="FF0000"/>
                          </a:solidFill>
                          <a:latin typeface="方正大黑简体" panose="03000509000000000000" pitchFamily="2" charset="-122"/>
                          <a:ea typeface="方正大黑简体" panose="03000509000000000000" pitchFamily="2" charset="-122"/>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坦克、飞机、舰艇、无线电等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陆、海、空军</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机械化战争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dirty="0">
                          <a:solidFill>
                            <a:srgbClr val="FF0000"/>
                          </a:solidFill>
                          <a:latin typeface="方正大黑简体" panose="03000509000000000000" pitchFamily="2" charset="-122"/>
                          <a:ea typeface="方正大黑简体" panose="03000509000000000000" pitchFamily="2" charset="-122"/>
                        </a:rPr>
                        <a:t>海权论、空权论、机械化战争论等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1310640">
                <a:tc>
                  <a:txBody>
                    <a:bodyPr/>
                    <a:lstStyle/>
                    <a:p>
                      <a:pPr algn="ctr"/>
                      <a:r>
                        <a:rPr lang="zh-CN" altLang="en-US" sz="2000" dirty="0">
                          <a:solidFill>
                            <a:srgbClr val="FF0000"/>
                          </a:solidFill>
                          <a:latin typeface="方正大黑简体" panose="03000509000000000000" pitchFamily="2" charset="-122"/>
                          <a:ea typeface="方正大黑简体" panose="03000509000000000000" pitchFamily="2" charset="-122"/>
                        </a:rPr>
                        <a:t>第四次</a:t>
                      </a:r>
                      <a:endParaRPr lang="en-US" altLang="zh-CN" sz="2000" dirty="0">
                        <a:solidFill>
                          <a:srgbClr val="FF0000"/>
                        </a:solidFill>
                        <a:latin typeface="方正大黑简体" panose="03000509000000000000" pitchFamily="2" charset="-122"/>
                        <a:ea typeface="方正大黑简体" panose="03000509000000000000" pitchFamily="2" charset="-122"/>
                      </a:endParaRPr>
                    </a:p>
                    <a:p>
                      <a:pPr algn="ctr"/>
                      <a:r>
                        <a:rPr lang="zh-CN" altLang="en-US" sz="2000" dirty="0">
                          <a:solidFill>
                            <a:srgbClr val="FF0000"/>
                          </a:solidFill>
                          <a:latin typeface="方正大黑简体" panose="03000509000000000000" pitchFamily="2" charset="-122"/>
                          <a:ea typeface="方正大黑简体" panose="03000509000000000000" pitchFamily="2" charset="-122"/>
                        </a:rPr>
                        <a:t>信息化军事革命</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信息化兵器成为主战兵器（</a:t>
                      </a:r>
                      <a:r>
                        <a:rPr lang="en-US" altLang="zh-CN" sz="2000">
                          <a:solidFill>
                            <a:schemeClr val="accent1"/>
                          </a:solidFill>
                          <a:latin typeface="方正大黑简体" panose="03000509000000000000" pitchFamily="2" charset="-122"/>
                          <a:ea typeface="方正大黑简体" panose="03000509000000000000" pitchFamily="2" charset="-122"/>
                        </a:rPr>
                        <a:t>20</a:t>
                      </a:r>
                      <a:r>
                        <a:rPr lang="zh-CN" altLang="en-US" sz="2000">
                          <a:solidFill>
                            <a:schemeClr val="accent1"/>
                          </a:solidFill>
                          <a:latin typeface="方正大黑简体" panose="03000509000000000000" pitchFamily="2" charset="-122"/>
                          <a:ea typeface="方正大黑简体" panose="03000509000000000000" pitchFamily="2" charset="-122"/>
                        </a:rPr>
                        <a:t>世纪末</a:t>
                      </a:r>
                      <a:r>
                        <a:rPr lang="en-US" altLang="zh-CN" sz="2000">
                          <a:solidFill>
                            <a:schemeClr val="accent1"/>
                          </a:solidFill>
                          <a:latin typeface="方正大黑简体" panose="03000509000000000000" pitchFamily="2" charset="-122"/>
                          <a:ea typeface="方正大黑简体" panose="03000509000000000000" pitchFamily="2" charset="-122"/>
                        </a:rPr>
                        <a:t>--</a:t>
                      </a:r>
                      <a:r>
                        <a:rPr lang="zh-CN" altLang="en-US" sz="2000">
                          <a:solidFill>
                            <a:srgbClr val="FF0000"/>
                          </a:solidFill>
                          <a:latin typeface="方正大黑简体" panose="03000509000000000000" pitchFamily="2" charset="-122"/>
                          <a:ea typeface="方正大黑简体" panose="03000509000000000000" pitchFamily="2" charset="-122"/>
                        </a:rPr>
                        <a:t>）</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卫星、</a:t>
                      </a:r>
                      <a:r>
                        <a:rPr lang="en-US" altLang="zh-CN" sz="2000">
                          <a:solidFill>
                            <a:srgbClr val="FF0000"/>
                          </a:solidFill>
                          <a:latin typeface="方正大黑简体" panose="03000509000000000000" pitchFamily="2" charset="-122"/>
                          <a:ea typeface="方正大黑简体" panose="03000509000000000000" pitchFamily="2" charset="-122"/>
                        </a:rPr>
                        <a:t>C</a:t>
                      </a:r>
                      <a:r>
                        <a:rPr lang="en-US" altLang="zh-CN" sz="2800" baseline="30000">
                          <a:solidFill>
                            <a:srgbClr val="FF0000"/>
                          </a:solidFill>
                          <a:latin typeface="方正大黑简体" panose="03000509000000000000" pitchFamily="2" charset="-122"/>
                          <a:ea typeface="方正大黑简体" panose="03000509000000000000" pitchFamily="2" charset="-122"/>
                        </a:rPr>
                        <a:t>4</a:t>
                      </a:r>
                      <a:r>
                        <a:rPr lang="en-US" altLang="zh-CN" sz="2000">
                          <a:solidFill>
                            <a:srgbClr val="FF0000"/>
                          </a:solidFill>
                          <a:latin typeface="方正大黑简体" panose="03000509000000000000" pitchFamily="2" charset="-122"/>
                          <a:ea typeface="方正大黑简体" panose="03000509000000000000" pitchFamily="2" charset="-122"/>
                        </a:rPr>
                        <a:t>ISR、</a:t>
                      </a:r>
                      <a:r>
                        <a:rPr lang="zh-CN" altLang="en-US" sz="2000">
                          <a:solidFill>
                            <a:srgbClr val="FF0000"/>
                          </a:solidFill>
                          <a:latin typeface="方正大黑简体" panose="03000509000000000000" pitchFamily="2" charset="-122"/>
                          <a:ea typeface="方正大黑简体" panose="03000509000000000000" pitchFamily="2" charset="-122"/>
                        </a:rPr>
                        <a:t>精确制导武器新概念武器等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a:solidFill>
                            <a:srgbClr val="FF0000"/>
                          </a:solidFill>
                          <a:latin typeface="方正大黑简体" panose="03000509000000000000" pitchFamily="2" charset="-122"/>
                          <a:ea typeface="方正大黑简体" panose="03000509000000000000" pitchFamily="2" charset="-122"/>
                        </a:rPr>
                        <a:t>信息化军队</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dirty="0">
                          <a:solidFill>
                            <a:srgbClr val="FF0000"/>
                          </a:solidFill>
                          <a:latin typeface="方正大黑简体" panose="03000509000000000000" pitchFamily="2" charset="-122"/>
                          <a:ea typeface="方正大黑简体" panose="03000509000000000000" pitchFamily="2" charset="-122"/>
                        </a:rPr>
                        <a:t>信息化战争</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zh-CN" altLang="en-US" sz="2000" dirty="0">
                          <a:solidFill>
                            <a:srgbClr val="FF0000"/>
                          </a:solidFill>
                          <a:latin typeface="方正大黑简体" panose="03000509000000000000" pitchFamily="2" charset="-122"/>
                          <a:ea typeface="方正大黑简体" panose="03000509000000000000" pitchFamily="2" charset="-122"/>
                        </a:rPr>
                        <a:t>信息化</a:t>
                      </a:r>
                    </a:p>
                    <a:p>
                      <a:pPr algn="ctr"/>
                      <a:r>
                        <a:rPr lang="zh-CN" altLang="en-US" sz="2000" dirty="0">
                          <a:solidFill>
                            <a:srgbClr val="FF0000"/>
                          </a:solidFill>
                          <a:latin typeface="方正大黑简体" panose="03000509000000000000" pitchFamily="2" charset="-122"/>
                          <a:ea typeface="方正大黑简体" panose="03000509000000000000" pitchFamily="2" charset="-122"/>
                        </a:rPr>
                        <a:t>军事理论体系</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28" name="TextBox 27"/>
          <p:cNvSpPr txBox="1"/>
          <p:nvPr/>
        </p:nvSpPr>
        <p:spPr>
          <a:xfrm>
            <a:off x="4007768" y="40432"/>
            <a:ext cx="4716356" cy="584775"/>
          </a:xfrm>
          <a:prstGeom prst="rect">
            <a:avLst/>
          </a:prstGeom>
          <a:noFill/>
        </p:spPr>
        <p:txBody>
          <a:bodyPr wrap="none" rtlCol="0">
            <a:spAutoFit/>
          </a:bodyPr>
          <a:lstStyle/>
          <a:p>
            <a:r>
              <a:rPr kumimoji="1" lang="zh-CN" altLang="en-US" sz="32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人类历史上四次军事革命</a:t>
            </a:r>
          </a:p>
        </p:txBody>
      </p:sp>
    </p:spTree>
    <p:extLst>
      <p:ext uri="{BB962C8B-B14F-4D97-AF65-F5344CB8AC3E}">
        <p14:creationId xmlns:p14="http://schemas.microsoft.com/office/powerpoint/2010/main" val="6298345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5" name="矩形 24"/>
          <p:cNvSpPr/>
          <p:nvPr/>
        </p:nvSpPr>
        <p:spPr>
          <a:xfrm>
            <a:off x="740344" y="2334158"/>
            <a:ext cx="5939856" cy="49811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kern="100" dirty="0">
                <a:latin typeface="华文中宋" panose="02010600040101010101" pitchFamily="2" charset="-122"/>
                <a:ea typeface="华文中宋" panose="02010600040101010101" pitchFamily="2" charset="-122"/>
                <a:cs typeface="Times New Roman" panose="02020603050405020304" pitchFamily="18" charset="0"/>
              </a:rPr>
              <a:t>军事变革</a:t>
            </a:r>
          </a:p>
        </p:txBody>
      </p:sp>
      <p:pic>
        <p:nvPicPr>
          <p:cNvPr id="36" name="图片 35"/>
          <p:cNvPicPr>
            <a:picLocks noChangeAspect="1"/>
          </p:cNvPicPr>
          <p:nvPr/>
        </p:nvPicPr>
        <p:blipFill>
          <a:blip r:embed="rId4" cstate="print"/>
          <a:stretch>
            <a:fillRect/>
          </a:stretch>
        </p:blipFill>
        <p:spPr>
          <a:xfrm>
            <a:off x="740344" y="2976589"/>
            <a:ext cx="2969928" cy="3741711"/>
          </a:xfrm>
          <a:prstGeom prst="rect">
            <a:avLst/>
          </a:prstGeom>
        </p:spPr>
      </p:pic>
      <p:sp>
        <p:nvSpPr>
          <p:cNvPr id="37" name="矩形 36"/>
          <p:cNvSpPr/>
          <p:nvPr/>
        </p:nvSpPr>
        <p:spPr>
          <a:xfrm>
            <a:off x="3710272" y="3065489"/>
            <a:ext cx="3300128" cy="3637919"/>
          </a:xfrm>
          <a:prstGeom prst="rect">
            <a:avLst/>
          </a:prstGeom>
          <a:noFill/>
          <a:ln>
            <a:solidFill>
              <a:schemeClr val="tx1"/>
            </a:solidFill>
            <a:prstDash val="dash"/>
          </a:ln>
        </p:spPr>
        <p:txBody>
          <a:bodyPr wrap="square" rtlCol="0">
            <a:spAutoFit/>
          </a:bodyPr>
          <a:lstStyle/>
          <a:p>
            <a:pPr>
              <a:lnSpc>
                <a:spcPct val="160000"/>
              </a:lnSpc>
            </a:pPr>
            <a:r>
              <a:rPr lang="zh-CN" altLang="en-US" sz="2400" b="1" dirty="0">
                <a:latin typeface="微软雅黑" panose="020B0503020204020204" pitchFamily="34" charset="-122"/>
                <a:ea typeface="微软雅黑" panose="020B0503020204020204" pitchFamily="34" charset="-122"/>
              </a:rPr>
              <a:t>“这场新军事革命是全方位的、深层次的，覆盖了战争和军队建设全部领域，直接影响着国家的军事实力和综合国力，</a:t>
            </a:r>
            <a:r>
              <a:rPr lang="zh-CN" altLang="en-US" sz="2400" b="1" dirty="0">
                <a:solidFill>
                  <a:srgbClr val="FF0000"/>
                </a:solidFill>
                <a:latin typeface="微软雅黑" panose="020B0503020204020204" pitchFamily="34" charset="-122"/>
                <a:ea typeface="微软雅黑" panose="020B0503020204020204" pitchFamily="34" charset="-122"/>
              </a:rPr>
              <a:t>关乎战略主动权</a:t>
            </a:r>
            <a:r>
              <a:rPr lang="zh-CN" altLang="en-US" sz="2400" b="1" dirty="0">
                <a:latin typeface="微软雅黑" panose="020B0503020204020204" pitchFamily="34" charset="-122"/>
                <a:ea typeface="微软雅黑" panose="020B0503020204020204" pitchFamily="34" charset="-122"/>
              </a:rPr>
              <a:t>。”</a:t>
            </a:r>
            <a:endParaRPr lang="en-US" altLang="zh-CN" sz="2400" b="1" dirty="0">
              <a:latin typeface="微软雅黑" panose="020B0503020204020204" pitchFamily="34" charset="-122"/>
              <a:ea typeface="微软雅黑" panose="020B0503020204020204" pitchFamily="34" charset="-122"/>
            </a:endParaRPr>
          </a:p>
        </p:txBody>
      </p:sp>
      <p:sp>
        <p:nvSpPr>
          <p:cNvPr id="38" name="文本框 5"/>
          <p:cNvSpPr txBox="1"/>
          <p:nvPr/>
        </p:nvSpPr>
        <p:spPr>
          <a:xfrm>
            <a:off x="7200900" y="2317877"/>
            <a:ext cx="4595865" cy="4524315"/>
          </a:xfrm>
          <a:prstGeom prst="rect">
            <a:avLst/>
          </a:prstGeom>
          <a:noFill/>
          <a:ln>
            <a:solidFill>
              <a:schemeClr val="tx1"/>
            </a:solidFill>
            <a:prstDash val="dash"/>
          </a:ln>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lnSpc>
                <a:spcPct val="150000"/>
              </a:lnSpc>
            </a:pPr>
            <a:r>
              <a:rPr lang="zh-CN" altLang="en-US" sz="2400" b="1" dirty="0">
                <a:solidFill>
                  <a:schemeClr val="tx1"/>
                </a:solidFill>
              </a:rPr>
              <a:t>     这场军事革命，本质是</a:t>
            </a:r>
            <a:r>
              <a:rPr lang="zh-CN" altLang="en-US" sz="2400" b="1" dirty="0">
                <a:solidFill>
                  <a:srgbClr val="FF0000"/>
                </a:solidFill>
              </a:rPr>
              <a:t>争夺战略主动权</a:t>
            </a:r>
            <a:r>
              <a:rPr lang="zh-CN" altLang="en-US" sz="2400" b="1" dirty="0">
                <a:solidFill>
                  <a:schemeClr val="tx1"/>
                </a:solidFill>
              </a:rPr>
              <a:t>。百舸争流，奋楫者先；中流击水，奋勇者胜。</a:t>
            </a:r>
            <a:r>
              <a:rPr lang="zh-CN" altLang="en-US" sz="2400" b="1" dirty="0">
                <a:solidFill>
                  <a:srgbClr val="FF0000"/>
                </a:solidFill>
              </a:rPr>
              <a:t>近代以后，我国封建统治者夜郎自大、故步自封，错失发展机遇，结果国家积贫积弱、军事上逐渐落后，最终到了被动挨打的地步</a:t>
            </a:r>
            <a:r>
              <a:rPr lang="zh-CN" altLang="en-US" sz="2400" b="1" dirty="0">
                <a:solidFill>
                  <a:schemeClr val="tx1"/>
                </a:solidFill>
              </a:rPr>
              <a:t>。</a:t>
            </a:r>
            <a:endParaRPr lang="en-US" altLang="zh-CN" sz="2400" b="1" dirty="0">
              <a:solidFill>
                <a:schemeClr val="tx1"/>
              </a:solidFill>
            </a:endParaRPr>
          </a:p>
          <a:p>
            <a:pPr algn="l">
              <a:lnSpc>
                <a:spcPct val="150000"/>
              </a:lnSpc>
            </a:pPr>
            <a:r>
              <a:rPr lang="en-US" altLang="zh-CN" sz="2400" b="1" dirty="0">
                <a:solidFill>
                  <a:schemeClr val="tx1"/>
                </a:solidFill>
              </a:rPr>
              <a:t>                         ——</a:t>
            </a:r>
            <a:r>
              <a:rPr lang="zh-CN" altLang="en-US" sz="2400" b="1" dirty="0">
                <a:solidFill>
                  <a:schemeClr val="tx1"/>
                </a:solidFill>
              </a:rPr>
              <a:t>习近平</a:t>
            </a:r>
            <a:endParaRPr lang="en-US" altLang="zh-CN" sz="2400" b="1" dirty="0">
              <a:solidFill>
                <a:schemeClr val="tx1"/>
              </a:solidFill>
            </a:endParaRPr>
          </a:p>
        </p:txBody>
      </p:sp>
      <p:sp>
        <p:nvSpPr>
          <p:cNvPr id="21"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（四）战争形态演变与新军事变革（革命）</a:t>
            </a:r>
          </a:p>
        </p:txBody>
      </p:sp>
    </p:spTree>
    <p:extLst>
      <p:ext uri="{BB962C8B-B14F-4D97-AF65-F5344CB8AC3E}">
        <p14:creationId xmlns:p14="http://schemas.microsoft.com/office/powerpoint/2010/main" val="4283260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1000"/>
                                        <p:tgtEl>
                                          <p:spTgt spid="38"/>
                                        </p:tgtEl>
                                      </p:cBhvr>
                                    </p:animEffect>
                                    <p:anim calcmode="lin" valueType="num">
                                      <p:cBhvr>
                                        <p:cTn id="8" dur="1000" fill="hold"/>
                                        <p:tgtEl>
                                          <p:spTgt spid="38"/>
                                        </p:tgtEl>
                                        <p:attrNameLst>
                                          <p:attrName>ppt_x</p:attrName>
                                        </p:attrNameLst>
                                      </p:cBhvr>
                                      <p:tavLst>
                                        <p:tav tm="0">
                                          <p:val>
                                            <p:strVal val="#ppt_x"/>
                                          </p:val>
                                        </p:tav>
                                        <p:tav tm="100000">
                                          <p:val>
                                            <p:strVal val="#ppt_x"/>
                                          </p:val>
                                        </p:tav>
                                      </p:tavLst>
                                    </p:anim>
                                    <p:anim calcmode="lin" valueType="num">
                                      <p:cBhvr>
                                        <p:cTn id="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2" descr="C:\Users\春哥\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393"/>
            <a:ext cx="6096000" cy="366141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3" descr="C:\Users\春哥\Deskto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393"/>
            <a:ext cx="6096000" cy="366141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春哥\Desktop\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7" y="3645025"/>
            <a:ext cx="6093793" cy="321297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5" descr="C:\Users\春哥\Desktop\4.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96000" y="3645025"/>
            <a:ext cx="6096000" cy="3212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243843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Users\春哥\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680" y="0"/>
            <a:ext cx="4550296" cy="68580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C:\Users\春哥\Desktop\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25616" y="3571875"/>
            <a:ext cx="4657725" cy="32861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C:\Users\春哥\Desktop\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74394" y="0"/>
            <a:ext cx="7717606" cy="350520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C:\Users\春哥\Desktop\1.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3341" y="3571875"/>
            <a:ext cx="2924053"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810250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0"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（四）战争形态演变与新军事变革（革命）</a:t>
            </a:r>
          </a:p>
        </p:txBody>
      </p:sp>
      <p:pic>
        <p:nvPicPr>
          <p:cNvPr id="36" name="图片 35"/>
          <p:cNvPicPr>
            <a:picLocks noChangeAspect="1"/>
          </p:cNvPicPr>
          <p:nvPr/>
        </p:nvPicPr>
        <p:blipFill>
          <a:blip r:embed="rId4" cstate="print"/>
          <a:stretch>
            <a:fillRect/>
          </a:stretch>
        </p:blipFill>
        <p:spPr>
          <a:xfrm>
            <a:off x="610941" y="2633689"/>
            <a:ext cx="2969928" cy="3741711"/>
          </a:xfrm>
          <a:prstGeom prst="rect">
            <a:avLst/>
          </a:prstGeom>
        </p:spPr>
      </p:pic>
      <p:sp>
        <p:nvSpPr>
          <p:cNvPr id="3" name="TextBox 2"/>
          <p:cNvSpPr txBox="1"/>
          <p:nvPr/>
        </p:nvSpPr>
        <p:spPr>
          <a:xfrm>
            <a:off x="3800556" y="2747989"/>
            <a:ext cx="7996210" cy="1303311"/>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2400" b="1" kern="100">
                <a:solidFill>
                  <a:schemeClr val="lt1"/>
                </a:solidFill>
                <a:latin typeface="华文中宋" panose="02010600040101010101" pitchFamily="2" charset="-122"/>
                <a:ea typeface="华文中宋" panose="02010600040101010101" pitchFamily="2" charset="-122"/>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FFFF00"/>
                </a:solidFill>
              </a:rPr>
              <a:t>（</a:t>
            </a:r>
            <a:r>
              <a:rPr lang="en-US" altLang="zh-CN" dirty="0">
                <a:solidFill>
                  <a:srgbClr val="FFFF00"/>
                </a:solidFill>
              </a:rPr>
              <a:t>1</a:t>
            </a:r>
            <a:r>
              <a:rPr lang="zh-CN" altLang="en-US" dirty="0">
                <a:solidFill>
                  <a:srgbClr val="FFFF00"/>
                </a:solidFill>
              </a:rPr>
              <a:t>）第一场战役</a:t>
            </a:r>
            <a:r>
              <a:rPr lang="en-US" altLang="zh-CN" dirty="0">
                <a:solidFill>
                  <a:srgbClr val="FFFF00"/>
                </a:solidFill>
              </a:rPr>
              <a:t>——</a:t>
            </a:r>
            <a:r>
              <a:rPr lang="zh-CN" altLang="en-US" dirty="0">
                <a:solidFill>
                  <a:srgbClr val="FFFF00"/>
                </a:solidFill>
              </a:rPr>
              <a:t>领导指挥体制改革</a:t>
            </a:r>
            <a:r>
              <a:rPr lang="zh-CN" altLang="en-US" dirty="0"/>
              <a:t>：按照军委管总、战区主战、军种主建的总原则，构建起新的作战指挥体系和领导管理体系。</a:t>
            </a:r>
          </a:p>
        </p:txBody>
      </p:sp>
      <p:sp>
        <p:nvSpPr>
          <p:cNvPr id="4" name="TextBox 3"/>
          <p:cNvSpPr txBox="1"/>
          <p:nvPr/>
        </p:nvSpPr>
        <p:spPr>
          <a:xfrm>
            <a:off x="3823360" y="4999844"/>
            <a:ext cx="3707740" cy="523220"/>
          </a:xfrm>
          <a:prstGeom prst="rect">
            <a:avLst/>
          </a:prstGeom>
          <a:noFill/>
        </p:spPr>
        <p:txBody>
          <a:bodyPr wrap="square" rtlCol="0">
            <a:spAutoFit/>
          </a:bodyPr>
          <a:lstStyle/>
          <a:p>
            <a:r>
              <a:rPr lang="zh-CN" altLang="en-US" sz="2800" b="1" kern="1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关键：构建两个体系</a:t>
            </a:r>
          </a:p>
        </p:txBody>
      </p:sp>
      <p:pic>
        <p:nvPicPr>
          <p:cNvPr id="19"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265736" y="4514204"/>
            <a:ext cx="530727" cy="149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1" name="TextBox 20"/>
          <p:cNvSpPr txBox="1"/>
          <p:nvPr/>
        </p:nvSpPr>
        <p:spPr>
          <a:xfrm>
            <a:off x="7887360" y="4242934"/>
            <a:ext cx="3707740" cy="523220"/>
          </a:xfrm>
          <a:prstGeom prst="rect">
            <a:avLst/>
          </a:prstGeom>
          <a:noFill/>
        </p:spPr>
        <p:txBody>
          <a:bodyPr wrap="square" rtlCol="0">
            <a:spAutoFit/>
          </a:bodyPr>
          <a:lstStyle/>
          <a:p>
            <a:r>
              <a:rPr lang="zh-CN" altLang="en-US" sz="2800" b="1" kern="1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作战指挥体系</a:t>
            </a:r>
          </a:p>
        </p:txBody>
      </p:sp>
      <p:sp>
        <p:nvSpPr>
          <p:cNvPr id="22" name="TextBox 21"/>
          <p:cNvSpPr txBox="1"/>
          <p:nvPr/>
        </p:nvSpPr>
        <p:spPr>
          <a:xfrm>
            <a:off x="7885825" y="5690288"/>
            <a:ext cx="3707740" cy="523220"/>
          </a:xfrm>
          <a:prstGeom prst="rect">
            <a:avLst/>
          </a:prstGeom>
          <a:noFill/>
        </p:spPr>
        <p:txBody>
          <a:bodyPr wrap="square" rtlCol="0">
            <a:spAutoFit/>
          </a:bodyPr>
          <a:lstStyle/>
          <a:p>
            <a:r>
              <a:rPr lang="zh-CN" altLang="en-US" sz="2800" b="1" kern="1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领导管理体系</a:t>
            </a:r>
          </a:p>
        </p:txBody>
      </p:sp>
      <p:sp>
        <p:nvSpPr>
          <p:cNvPr id="5" name="椭圆形标注 4"/>
          <p:cNvSpPr/>
          <p:nvPr/>
        </p:nvSpPr>
        <p:spPr>
          <a:xfrm>
            <a:off x="10631456" y="4205968"/>
            <a:ext cx="996473" cy="523220"/>
          </a:xfrm>
          <a:prstGeom prst="wedgeEllipseCallout">
            <a:avLst>
              <a:gd name="adj1" fmla="val -96810"/>
              <a:gd name="adj2" fmla="val 18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军令</a:t>
            </a:r>
          </a:p>
        </p:txBody>
      </p:sp>
      <p:sp>
        <p:nvSpPr>
          <p:cNvPr id="23" name="椭圆形标注 22"/>
          <p:cNvSpPr/>
          <p:nvPr/>
        </p:nvSpPr>
        <p:spPr>
          <a:xfrm>
            <a:off x="10631456" y="5690288"/>
            <a:ext cx="996473" cy="523220"/>
          </a:xfrm>
          <a:prstGeom prst="wedgeEllipseCallout">
            <a:avLst>
              <a:gd name="adj1" fmla="val -96810"/>
              <a:gd name="adj2" fmla="val 18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政令</a:t>
            </a:r>
          </a:p>
        </p:txBody>
      </p:sp>
      <p:sp>
        <p:nvSpPr>
          <p:cNvPr id="6" name="TextBox 5"/>
          <p:cNvSpPr txBox="1"/>
          <p:nvPr/>
        </p:nvSpPr>
        <p:spPr>
          <a:xfrm>
            <a:off x="8204861" y="4783642"/>
            <a:ext cx="1663040" cy="369332"/>
          </a:xfrm>
          <a:prstGeom prst="rect">
            <a:avLst/>
          </a:prstGeom>
          <a:noFill/>
          <a:ln w="25400">
            <a:solidFill>
              <a:srgbClr val="339966"/>
            </a:solidFill>
            <a:prstDash val="dash"/>
          </a:ln>
        </p:spPr>
        <p:txBody>
          <a:bodyPr wrap="square" rtlCol="0">
            <a:spAutoFit/>
          </a:bodyPr>
          <a:lstStyle/>
          <a:p>
            <a:r>
              <a:rPr lang="zh-CN" altLang="en-US" b="1" dirty="0"/>
              <a:t>战时谁指挥谁</a:t>
            </a:r>
          </a:p>
        </p:txBody>
      </p:sp>
      <p:sp>
        <p:nvSpPr>
          <p:cNvPr id="24" name="TextBox 23"/>
          <p:cNvSpPr txBox="1"/>
          <p:nvPr/>
        </p:nvSpPr>
        <p:spPr>
          <a:xfrm>
            <a:off x="8279856" y="6213508"/>
            <a:ext cx="1663040" cy="369332"/>
          </a:xfrm>
          <a:prstGeom prst="rect">
            <a:avLst/>
          </a:prstGeom>
          <a:noFill/>
          <a:ln w="25400">
            <a:solidFill>
              <a:srgbClr val="339966"/>
            </a:solidFill>
            <a:prstDash val="dash"/>
          </a:ln>
        </p:spPr>
        <p:txBody>
          <a:bodyPr wrap="square" rtlCol="0">
            <a:spAutoFit/>
          </a:bodyPr>
          <a:lstStyle/>
          <a:p>
            <a:r>
              <a:rPr lang="zh-CN" altLang="en-US" b="1" dirty="0"/>
              <a:t>平时谁领导谁</a:t>
            </a:r>
          </a:p>
        </p:txBody>
      </p:sp>
    </p:spTree>
    <p:extLst>
      <p:ext uri="{BB962C8B-B14F-4D97-AF65-F5344CB8AC3E}">
        <p14:creationId xmlns:p14="http://schemas.microsoft.com/office/powerpoint/2010/main" val="108752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barn(inVertical)">
                                      <p:cBhvr>
                                        <p:cTn id="11" dur="500"/>
                                        <p:tgtEl>
                                          <p:spTgt spid="19"/>
                                        </p:tgtEl>
                                      </p:cBhvr>
                                    </p:animEffect>
                                  </p:childTnLst>
                                </p:cTn>
                              </p:par>
                              <p:par>
                                <p:cTn id="12" presetID="16" presetClass="entr" presetSubtype="21" fill="hold" grpId="0" nodeType="with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barn(inVertical)">
                                      <p:cBhvr>
                                        <p:cTn id="14" dur="500"/>
                                        <p:tgtEl>
                                          <p:spTgt spid="22"/>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arn(inVertic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barn(inVertical)">
                                      <p:cBhvr>
                                        <p:cTn id="22" dur="500"/>
                                        <p:tgtEl>
                                          <p:spTgt spid="5"/>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barn(inVertical)">
                                      <p:cBhvr>
                                        <p:cTn id="25" dur="500"/>
                                        <p:tgtEl>
                                          <p:spTgt spid="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23"/>
                                        </p:tgtEl>
                                        <p:attrNameLst>
                                          <p:attrName>style.visibility</p:attrName>
                                        </p:attrNameLst>
                                      </p:cBhvr>
                                      <p:to>
                                        <p:strVal val="visible"/>
                                      </p:to>
                                    </p:set>
                                    <p:animEffect transition="in" filter="barn(inVertical)">
                                      <p:cBhvr>
                                        <p:cTn id="30" dur="500"/>
                                        <p:tgtEl>
                                          <p:spTgt spid="23"/>
                                        </p:tgtEl>
                                      </p:cBhvr>
                                    </p:animEffect>
                                  </p:childTnLst>
                                </p:cTn>
                              </p:par>
                              <p:par>
                                <p:cTn id="31" presetID="16" presetClass="entr" presetSubtype="21" fill="hold" grpId="0" nodeType="with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barn(inVertical)">
                                      <p:cBhvr>
                                        <p:cTn id="3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1" grpId="0"/>
      <p:bldP spid="22" grpId="0"/>
      <p:bldP spid="5" grpId="0" animBg="1"/>
      <p:bldP spid="23" grpId="0" animBg="1"/>
      <p:bldP spid="6" grpId="0" animBg="1"/>
      <p:bldP spid="2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8571577"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r>
              <a:rPr lang="en-US" altLang="zh-CN" sz="3200" b="1" dirty="0">
                <a:solidFill>
                  <a:srgbClr val="123C86"/>
                </a:solidFill>
                <a:latin typeface="微软雅黑" panose="020B0503020204020204" pitchFamily="34" charset="-122"/>
                <a:ea typeface="微软雅黑" panose="020B0503020204020204" pitchFamily="34" charset="-122"/>
                <a:cs typeface="+mn-ea"/>
                <a:sym typeface="+mn-lt"/>
              </a:rPr>
              <a:t>-</a:t>
            </a:r>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战争形态演变与新军事变革（革命）</a:t>
            </a:r>
          </a:p>
        </p:txBody>
      </p:sp>
      <p:sp>
        <p:nvSpPr>
          <p:cNvPr id="20"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（四）战争形态演变与新军事革命</a:t>
            </a:r>
          </a:p>
        </p:txBody>
      </p:sp>
      <p:sp>
        <p:nvSpPr>
          <p:cNvPr id="12" name="矩形 11"/>
          <p:cNvSpPr/>
          <p:nvPr/>
        </p:nvSpPr>
        <p:spPr>
          <a:xfrm>
            <a:off x="1513436" y="1436088"/>
            <a:ext cx="1350109" cy="55756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panose="020B0503020204020204" pitchFamily="34" charset="-122"/>
                <a:ea typeface="微软雅黑" panose="020B0503020204020204" pitchFamily="34" charset="-122"/>
              </a:rPr>
              <a:t>中央军委</a:t>
            </a:r>
          </a:p>
        </p:txBody>
      </p:sp>
      <p:sp>
        <p:nvSpPr>
          <p:cNvPr id="19" name="左大括号 18"/>
          <p:cNvSpPr/>
          <p:nvPr/>
        </p:nvSpPr>
        <p:spPr>
          <a:xfrm rot="5400000">
            <a:off x="1886216" y="1424719"/>
            <a:ext cx="568712" cy="14839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1" name="矩形 20"/>
          <p:cNvSpPr/>
          <p:nvPr/>
        </p:nvSpPr>
        <p:spPr>
          <a:xfrm>
            <a:off x="1261345" y="2434743"/>
            <a:ext cx="446042" cy="115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总参谋部</a:t>
            </a:r>
          </a:p>
        </p:txBody>
      </p:sp>
      <p:sp>
        <p:nvSpPr>
          <p:cNvPr id="22" name="矩形 21"/>
          <p:cNvSpPr/>
          <p:nvPr/>
        </p:nvSpPr>
        <p:spPr>
          <a:xfrm>
            <a:off x="1748275" y="2442180"/>
            <a:ext cx="446042" cy="115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总政治部</a:t>
            </a:r>
          </a:p>
        </p:txBody>
      </p:sp>
      <p:sp>
        <p:nvSpPr>
          <p:cNvPr id="23" name="矩形 22"/>
          <p:cNvSpPr/>
          <p:nvPr/>
        </p:nvSpPr>
        <p:spPr>
          <a:xfrm>
            <a:off x="2238919" y="2442180"/>
            <a:ext cx="446042" cy="115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总装备部</a:t>
            </a:r>
          </a:p>
        </p:txBody>
      </p:sp>
      <p:sp>
        <p:nvSpPr>
          <p:cNvPr id="24" name="矩形 23"/>
          <p:cNvSpPr/>
          <p:nvPr/>
        </p:nvSpPr>
        <p:spPr>
          <a:xfrm>
            <a:off x="2718412" y="2442180"/>
            <a:ext cx="446042" cy="115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总后勤部</a:t>
            </a:r>
          </a:p>
        </p:txBody>
      </p:sp>
      <p:sp>
        <p:nvSpPr>
          <p:cNvPr id="25" name="左大括号 24"/>
          <p:cNvSpPr/>
          <p:nvPr/>
        </p:nvSpPr>
        <p:spPr>
          <a:xfrm rot="16200000">
            <a:off x="1904804" y="3138259"/>
            <a:ext cx="568712" cy="148392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左大括号 25"/>
          <p:cNvSpPr/>
          <p:nvPr/>
        </p:nvSpPr>
        <p:spPr>
          <a:xfrm rot="5400000">
            <a:off x="1913692" y="2753939"/>
            <a:ext cx="568712" cy="32338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7" name="矩形 26"/>
          <p:cNvSpPr/>
          <p:nvPr/>
        </p:nvSpPr>
        <p:spPr>
          <a:xfrm>
            <a:off x="997444" y="4534854"/>
            <a:ext cx="446042" cy="115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北京军区</a:t>
            </a:r>
          </a:p>
        </p:txBody>
      </p:sp>
      <p:sp>
        <p:nvSpPr>
          <p:cNvPr id="28" name="矩形 27"/>
          <p:cNvSpPr/>
          <p:nvPr/>
        </p:nvSpPr>
        <p:spPr>
          <a:xfrm>
            <a:off x="1521541" y="4523703"/>
            <a:ext cx="446042" cy="115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兰州军区</a:t>
            </a:r>
          </a:p>
        </p:txBody>
      </p:sp>
      <p:sp>
        <p:nvSpPr>
          <p:cNvPr id="29" name="矩形 28"/>
          <p:cNvSpPr/>
          <p:nvPr/>
        </p:nvSpPr>
        <p:spPr>
          <a:xfrm>
            <a:off x="2041924" y="4519989"/>
            <a:ext cx="446042" cy="115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济南军区</a:t>
            </a:r>
          </a:p>
        </p:txBody>
      </p:sp>
      <p:sp>
        <p:nvSpPr>
          <p:cNvPr id="30" name="矩形 29"/>
          <p:cNvSpPr/>
          <p:nvPr/>
        </p:nvSpPr>
        <p:spPr>
          <a:xfrm>
            <a:off x="2551156" y="4538577"/>
            <a:ext cx="446042" cy="115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南京军区</a:t>
            </a:r>
          </a:p>
        </p:txBody>
      </p:sp>
      <p:sp>
        <p:nvSpPr>
          <p:cNvPr id="31" name="矩形 30"/>
          <p:cNvSpPr/>
          <p:nvPr/>
        </p:nvSpPr>
        <p:spPr>
          <a:xfrm>
            <a:off x="3060388" y="4534863"/>
            <a:ext cx="446042" cy="115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成都军区</a:t>
            </a:r>
          </a:p>
        </p:txBody>
      </p:sp>
      <p:sp>
        <p:nvSpPr>
          <p:cNvPr id="32" name="矩形 31"/>
          <p:cNvSpPr/>
          <p:nvPr/>
        </p:nvSpPr>
        <p:spPr>
          <a:xfrm>
            <a:off x="3558469" y="4531149"/>
            <a:ext cx="446042" cy="115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广州军区</a:t>
            </a:r>
          </a:p>
        </p:txBody>
      </p:sp>
      <p:sp>
        <p:nvSpPr>
          <p:cNvPr id="33" name="左大括号 32"/>
          <p:cNvSpPr/>
          <p:nvPr/>
        </p:nvSpPr>
        <p:spPr>
          <a:xfrm rot="16200000">
            <a:off x="2048830" y="4281518"/>
            <a:ext cx="424752" cy="323385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4" name="矩形 33"/>
          <p:cNvSpPr/>
          <p:nvPr/>
        </p:nvSpPr>
        <p:spPr>
          <a:xfrm>
            <a:off x="1361705" y="6163569"/>
            <a:ext cx="1799043" cy="35683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部队</a:t>
            </a:r>
          </a:p>
        </p:txBody>
      </p:sp>
      <p:sp>
        <p:nvSpPr>
          <p:cNvPr id="35" name="矩形 34"/>
          <p:cNvSpPr/>
          <p:nvPr/>
        </p:nvSpPr>
        <p:spPr>
          <a:xfrm>
            <a:off x="450192" y="4548206"/>
            <a:ext cx="446042" cy="115331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沈阳军区</a:t>
            </a:r>
          </a:p>
        </p:txBody>
      </p:sp>
      <p:sp>
        <p:nvSpPr>
          <p:cNvPr id="37" name="矩形 36"/>
          <p:cNvSpPr/>
          <p:nvPr/>
        </p:nvSpPr>
        <p:spPr>
          <a:xfrm>
            <a:off x="5480400" y="1993649"/>
            <a:ext cx="1791769" cy="86019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rPr>
              <a:t>弊端</a:t>
            </a:r>
            <a:r>
              <a:rPr lang="en-US" altLang="zh-CN" sz="2800" b="1" kern="100" dirty="0">
                <a:latin typeface="华文中宋" panose="02010600040101010101" pitchFamily="2" charset="-122"/>
                <a:ea typeface="华文中宋" panose="02010600040101010101" pitchFamily="2" charset="-122"/>
                <a:cs typeface="Times New Roman" panose="02020603050405020304" pitchFamily="18" charset="0"/>
              </a:rPr>
              <a:t>1</a:t>
            </a:r>
            <a:endPar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38" name="矩形 37"/>
          <p:cNvSpPr/>
          <p:nvPr/>
        </p:nvSpPr>
        <p:spPr>
          <a:xfrm>
            <a:off x="7568260" y="2299850"/>
            <a:ext cx="3834113" cy="553998"/>
          </a:xfrm>
          <a:prstGeom prst="rect">
            <a:avLst/>
          </a:prstGeom>
        </p:spPr>
        <p:txBody>
          <a:bodyPr wrap="square">
            <a:spAutoFit/>
          </a:bodyPr>
          <a:lstStyle/>
          <a:p>
            <a:pPr algn="just">
              <a:lnSpc>
                <a:spcPct val="150000"/>
              </a:lnSpc>
            </a:pP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四总部权力过大</a:t>
            </a:r>
          </a:p>
        </p:txBody>
      </p:sp>
      <p:sp>
        <p:nvSpPr>
          <p:cNvPr id="39" name="矩形 38"/>
          <p:cNvSpPr/>
          <p:nvPr/>
        </p:nvSpPr>
        <p:spPr>
          <a:xfrm>
            <a:off x="5480399" y="3234216"/>
            <a:ext cx="1791769" cy="86019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rPr>
              <a:t>弊端</a:t>
            </a:r>
            <a:r>
              <a:rPr lang="en-US" altLang="zh-CN" sz="2800" b="1" kern="100" dirty="0">
                <a:latin typeface="华文中宋" panose="02010600040101010101" pitchFamily="2" charset="-122"/>
                <a:ea typeface="华文中宋" panose="02010600040101010101" pitchFamily="2" charset="-122"/>
                <a:cs typeface="Times New Roman" panose="02020603050405020304" pitchFamily="18" charset="0"/>
              </a:rPr>
              <a:t>2</a:t>
            </a:r>
            <a:endPar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40" name="矩形 39"/>
          <p:cNvSpPr/>
          <p:nvPr/>
        </p:nvSpPr>
        <p:spPr>
          <a:xfrm>
            <a:off x="7568259" y="3387316"/>
            <a:ext cx="3834113" cy="499624"/>
          </a:xfrm>
          <a:prstGeom prst="rect">
            <a:avLst/>
          </a:prstGeom>
        </p:spPr>
        <p:txBody>
          <a:bodyPr wrap="square">
            <a:spAutoFit/>
          </a:bodyPr>
          <a:lstStyle/>
          <a:p>
            <a:pPr algn="just">
              <a:lnSpc>
                <a:spcPct val="150000"/>
              </a:lnSpc>
            </a:pP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联合作战指挥层级过多</a:t>
            </a:r>
            <a:endPar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sym typeface="宋体" panose="02010600030101010101" pitchFamily="2" charset="-122"/>
            </a:endParaRPr>
          </a:p>
        </p:txBody>
      </p:sp>
      <p:sp>
        <p:nvSpPr>
          <p:cNvPr id="41" name="矩形 40"/>
          <p:cNvSpPr/>
          <p:nvPr/>
        </p:nvSpPr>
        <p:spPr>
          <a:xfrm>
            <a:off x="5480398" y="4519989"/>
            <a:ext cx="1791769" cy="86019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rPr>
              <a:t>弊端</a:t>
            </a:r>
            <a:r>
              <a:rPr lang="en-US" altLang="zh-CN" sz="2800" b="1" kern="100" dirty="0">
                <a:latin typeface="华文中宋" panose="02010600040101010101" pitchFamily="2" charset="-122"/>
                <a:ea typeface="华文中宋" panose="02010600040101010101" pitchFamily="2" charset="-122"/>
                <a:cs typeface="Times New Roman" panose="02020603050405020304" pitchFamily="18" charset="0"/>
              </a:rPr>
              <a:t>3</a:t>
            </a:r>
            <a:endPar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42" name="矩形 41"/>
          <p:cNvSpPr/>
          <p:nvPr/>
        </p:nvSpPr>
        <p:spPr>
          <a:xfrm>
            <a:off x="7568258" y="4700276"/>
            <a:ext cx="3834113" cy="1015663"/>
          </a:xfrm>
          <a:prstGeom prst="rect">
            <a:avLst/>
          </a:prstGeom>
        </p:spPr>
        <p:txBody>
          <a:bodyPr wrap="square">
            <a:spAutoFit/>
          </a:bodyPr>
          <a:lstStyle/>
          <a:p>
            <a:pPr algn="just">
              <a:lnSpc>
                <a:spcPct val="150000"/>
              </a:lnSpc>
            </a:pP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军区战建一体聚焦实战不足的弊端显现</a:t>
            </a:r>
          </a:p>
        </p:txBody>
      </p:sp>
    </p:spTree>
    <p:extLst>
      <p:ext uri="{BB962C8B-B14F-4D97-AF65-F5344CB8AC3E}">
        <p14:creationId xmlns:p14="http://schemas.microsoft.com/office/powerpoint/2010/main" val="3017573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barn(inVertical)">
                                      <p:cBhvr>
                                        <p:cTn id="7" dur="500"/>
                                        <p:tgtEl>
                                          <p:spTgt spid="37"/>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barn(inVertical)">
                                      <p:cBhvr>
                                        <p:cTn id="10" dur="500"/>
                                        <p:tgtEl>
                                          <p:spTgt spid="38"/>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barn(inVertical)">
                                      <p:cBhvr>
                                        <p:cTn id="14" dur="500"/>
                                        <p:tgtEl>
                                          <p:spTgt spid="39"/>
                                        </p:tgtEl>
                                      </p:cBhvr>
                                    </p:animEffect>
                                  </p:childTnLst>
                                </p:cTn>
                              </p:par>
                              <p:par>
                                <p:cTn id="15" presetID="16" presetClass="entr" presetSubtype="21"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animEffect transition="in" filter="barn(inVertical)">
                                      <p:cBhvr>
                                        <p:cTn id="17" dur="500"/>
                                        <p:tgtEl>
                                          <p:spTgt spid="40"/>
                                        </p:tgtEl>
                                      </p:cBhvr>
                                    </p:animEffect>
                                  </p:childTnLst>
                                </p:cTn>
                              </p:par>
                            </p:childTnLst>
                          </p:cTn>
                        </p:par>
                        <p:par>
                          <p:cTn id="18" fill="hold">
                            <p:stCondLst>
                              <p:cond delay="1000"/>
                            </p:stCondLst>
                            <p:childTnLst>
                              <p:par>
                                <p:cTn id="19" presetID="16" presetClass="entr" presetSubtype="21" fill="hold" grpId="0" nodeType="afterEffect">
                                  <p:stCondLst>
                                    <p:cond delay="0"/>
                                  </p:stCondLst>
                                  <p:childTnLst>
                                    <p:set>
                                      <p:cBhvr>
                                        <p:cTn id="20" dur="1" fill="hold">
                                          <p:stCondLst>
                                            <p:cond delay="0"/>
                                          </p:stCondLst>
                                        </p:cTn>
                                        <p:tgtEl>
                                          <p:spTgt spid="41"/>
                                        </p:tgtEl>
                                        <p:attrNameLst>
                                          <p:attrName>style.visibility</p:attrName>
                                        </p:attrNameLst>
                                      </p:cBhvr>
                                      <p:to>
                                        <p:strVal val="visible"/>
                                      </p:to>
                                    </p:set>
                                    <p:animEffect transition="in" filter="barn(inVertical)">
                                      <p:cBhvr>
                                        <p:cTn id="21" dur="500"/>
                                        <p:tgtEl>
                                          <p:spTgt spid="41"/>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Effect transition="in" filter="barn(inVertical)">
                                      <p:cBhvr>
                                        <p:cTn id="2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p:bldP spid="39" grpId="0" animBg="1"/>
      <p:bldP spid="40" grpId="0"/>
      <p:bldP spid="41" grpId="0" animBg="1"/>
      <p:bldP spid="4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0"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（四）战争形态演变与新军事变革（革命）</a:t>
            </a:r>
          </a:p>
        </p:txBody>
      </p:sp>
      <p:sp>
        <p:nvSpPr>
          <p:cNvPr id="25" name="矩形 24"/>
          <p:cNvSpPr/>
          <p:nvPr/>
        </p:nvSpPr>
        <p:spPr>
          <a:xfrm>
            <a:off x="2274911" y="2369374"/>
            <a:ext cx="1791769" cy="86019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rPr>
              <a:t>措施</a:t>
            </a:r>
            <a:r>
              <a:rPr lang="en-US" altLang="zh-CN" sz="2800" b="1" kern="100" dirty="0">
                <a:latin typeface="华文中宋" panose="02010600040101010101" pitchFamily="2" charset="-122"/>
                <a:ea typeface="华文中宋" panose="02010600040101010101" pitchFamily="2" charset="-122"/>
                <a:cs typeface="Times New Roman" panose="02020603050405020304" pitchFamily="18" charset="0"/>
              </a:rPr>
              <a:t>1</a:t>
            </a:r>
            <a:endPar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6" name="矩形 25"/>
          <p:cNvSpPr/>
          <p:nvPr/>
        </p:nvSpPr>
        <p:spPr>
          <a:xfrm>
            <a:off x="4328341" y="2549661"/>
            <a:ext cx="6801352" cy="553998"/>
          </a:xfrm>
          <a:prstGeom prst="rect">
            <a:avLst/>
          </a:prstGeom>
        </p:spPr>
        <p:txBody>
          <a:bodyPr wrap="square">
            <a:spAutoFit/>
          </a:bodyPr>
          <a:lstStyle/>
          <a:p>
            <a:pPr algn="just">
              <a:lnSpc>
                <a:spcPct val="150000"/>
              </a:lnSpc>
            </a:pP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裁撤四总部，组建新的军委机关，真正实现军委管总</a:t>
            </a:r>
          </a:p>
        </p:txBody>
      </p:sp>
      <p:pic>
        <p:nvPicPr>
          <p:cNvPr id="27" name="图片 2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8687" y="3276392"/>
            <a:ext cx="4037626" cy="3037155"/>
          </a:xfrm>
          <a:prstGeom prst="rect">
            <a:avLst/>
          </a:prstGeom>
        </p:spPr>
      </p:pic>
      <p:pic>
        <p:nvPicPr>
          <p:cNvPr id="28" name="图片 2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2135" y="3276392"/>
            <a:ext cx="3586208" cy="3037155"/>
          </a:xfrm>
          <a:prstGeom prst="rect">
            <a:avLst/>
          </a:prstGeom>
        </p:spPr>
      </p:pic>
      <p:pic>
        <p:nvPicPr>
          <p:cNvPr id="29" name="图片 2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28000" y="3276391"/>
            <a:ext cx="3933371" cy="3037155"/>
          </a:xfrm>
          <a:prstGeom prst="rect">
            <a:avLst/>
          </a:prstGeom>
        </p:spPr>
      </p:pic>
      <p:sp>
        <p:nvSpPr>
          <p:cNvPr id="30" name="TextBox 29"/>
          <p:cNvSpPr txBox="1"/>
          <p:nvPr/>
        </p:nvSpPr>
        <p:spPr>
          <a:xfrm>
            <a:off x="4670996" y="6380520"/>
            <a:ext cx="2315430" cy="369332"/>
          </a:xfrm>
          <a:prstGeom prst="rect">
            <a:avLst/>
          </a:prstGeom>
          <a:noFill/>
        </p:spPr>
        <p:txBody>
          <a:bodyPr wrap="square" rtlCol="0">
            <a:spAutoFit/>
          </a:bodyPr>
          <a:lstStyle/>
          <a:p>
            <a:r>
              <a:rPr lang="zh-CN" altLang="en-US" dirty="0"/>
              <a:t>新组建的军委机关</a:t>
            </a:r>
          </a:p>
        </p:txBody>
      </p:sp>
    </p:spTree>
    <p:extLst>
      <p:ext uri="{BB962C8B-B14F-4D97-AF65-F5344CB8AC3E}">
        <p14:creationId xmlns:p14="http://schemas.microsoft.com/office/powerpoint/2010/main" val="257738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0592302"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005403"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引言</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pic>
        <p:nvPicPr>
          <p:cNvPr id="20" name="Picture 12"/>
          <p:cNvPicPr>
            <a:picLocks noChangeAspect="1" noChangeArrowheads="1"/>
          </p:cNvPicPr>
          <p:nvPr/>
        </p:nvPicPr>
        <p:blipFill>
          <a:blip r:embed="rId4"/>
          <a:srcRect/>
          <a:stretch>
            <a:fillRect/>
          </a:stretch>
        </p:blipFill>
        <p:spPr bwMode="auto">
          <a:xfrm>
            <a:off x="694031" y="2676466"/>
            <a:ext cx="3214778" cy="1941830"/>
          </a:xfrm>
          <a:prstGeom prst="rect">
            <a:avLst/>
          </a:prstGeom>
          <a:noFill/>
          <a:effectLst>
            <a:outerShdw dist="35921" dir="2700000" algn="ctr" rotWithShape="0">
              <a:schemeClr val="tx1"/>
            </a:outerShdw>
          </a:effectLst>
        </p:spPr>
      </p:pic>
      <p:sp>
        <p:nvSpPr>
          <p:cNvPr id="21" name="Rectangle 2"/>
          <p:cNvSpPr>
            <a:spLocks noGrp="1" noChangeArrowheads="1"/>
          </p:cNvSpPr>
          <p:nvPr/>
        </p:nvSpPr>
        <p:spPr bwMode="auto">
          <a:xfrm>
            <a:off x="694032" y="4871630"/>
            <a:ext cx="3214777" cy="1710797"/>
          </a:xfrm>
          <a:prstGeom prst="rect">
            <a:avLst/>
          </a:prstGeom>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just" eaLnBrk="1" hangingPunct="1">
              <a:lnSpc>
                <a:spcPts val="4000"/>
              </a:lnSpc>
              <a:defRPr/>
            </a:pPr>
            <a:r>
              <a:rPr kumimoji="1" lang="zh-CN" altLang="en-US" sz="28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人类生活于两种状态：打仗和准备打仗。</a:t>
            </a:r>
          </a:p>
        </p:txBody>
      </p:sp>
      <p:sp>
        <p:nvSpPr>
          <p:cNvPr id="19" name="Rectangle 2"/>
          <p:cNvSpPr>
            <a:spLocks noGrp="1" noChangeArrowheads="1"/>
          </p:cNvSpPr>
          <p:nvPr/>
        </p:nvSpPr>
        <p:spPr bwMode="auto">
          <a:xfrm>
            <a:off x="4458787" y="2713106"/>
            <a:ext cx="6827546" cy="3810380"/>
          </a:xfrm>
          <a:prstGeom prst="rect">
            <a:avLst/>
          </a:prstGeom>
        </p:spPr>
        <p:style>
          <a:lnRef idx="2">
            <a:schemeClr val="accent5"/>
          </a:lnRef>
          <a:fillRef idx="1">
            <a:schemeClr val="lt1"/>
          </a:fillRef>
          <a:effectRef idx="0">
            <a:schemeClr val="accent5"/>
          </a:effectRef>
          <a:fontRef idx="minor">
            <a:schemeClr val="dk1"/>
          </a:fontRef>
        </p:style>
        <p:txBody>
          <a:bodyPr vert="horz" wrap="square" lIns="91440" tIns="45720" rIns="91440" bIns="45720" numCol="1" anchor="ctr" anchorCtr="0" compatLnSpc="1"/>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Arial" panose="020B0604020202020204" pitchFamily="34" charset="0"/>
                <a:ea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defRPr>
            </a:lvl9pPr>
          </a:lstStyle>
          <a:p>
            <a:pPr algn="just" eaLnBrk="1" hangingPunct="1">
              <a:lnSpc>
                <a:spcPts val="4000"/>
              </a:lnSpc>
              <a:defRPr/>
            </a:pPr>
            <a:r>
              <a:rPr lang="en-US" altLang="zh-CN" sz="4000" dirty="0"/>
              <a:t>       </a:t>
            </a:r>
            <a:r>
              <a:rPr kumimoji="1" lang="zh-CN" altLang="en-US"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有资料统计，在有记载的</a:t>
            </a:r>
            <a:r>
              <a:rPr kumimoji="1" lang="en-US" altLang="zh-CN"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5560</a:t>
            </a:r>
            <a:r>
              <a:rPr kumimoji="1" lang="zh-CN" altLang="en-US"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年的人类历史上，共发生过大小战争</a:t>
            </a:r>
            <a:r>
              <a:rPr kumimoji="1" lang="en-US" altLang="zh-CN"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14531</a:t>
            </a:r>
            <a:r>
              <a:rPr kumimoji="1" lang="zh-CN" altLang="en-US"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次，只有</a:t>
            </a:r>
            <a:r>
              <a:rPr kumimoji="1" lang="en-US" altLang="zh-CN"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227</a:t>
            </a:r>
            <a:r>
              <a:rPr kumimoji="1" lang="zh-CN" altLang="en-US"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年没有打仗。</a:t>
            </a:r>
            <a:endParaRPr kumimoji="1" lang="en-US" altLang="zh-CN"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endParaRPr>
          </a:p>
          <a:p>
            <a:pPr algn="just" eaLnBrk="1" hangingPunct="1">
              <a:lnSpc>
                <a:spcPts val="4000"/>
              </a:lnSpc>
              <a:defRPr/>
            </a:pPr>
            <a:r>
              <a:rPr kumimoji="1" lang="en-US" altLang="zh-CN" sz="3200" b="1"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    </a:t>
            </a:r>
            <a:r>
              <a:rPr kumimoji="1" lang="zh-CN" altLang="en-US"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二战后，世界上爆发</a:t>
            </a:r>
            <a:r>
              <a:rPr kumimoji="1" lang="en-US" altLang="zh-CN"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470</a:t>
            </a:r>
            <a:r>
              <a:rPr kumimoji="1" lang="zh-CN" altLang="en-US"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余起局部战争。在世界范围内，无任何战争的日子只有</a:t>
            </a:r>
            <a:r>
              <a:rPr kumimoji="1" lang="en-US" altLang="zh-CN"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26</a:t>
            </a:r>
            <a:r>
              <a:rPr kumimoji="1" lang="zh-CN" altLang="en-US" sz="3200" b="1" kern="1200" dirty="0">
                <a:ln w="1905">
                  <a:solidFill>
                    <a:srgbClr val="330E07"/>
                  </a:solidFill>
                </a:ln>
                <a:solidFill>
                  <a:schemeClr val="tx1"/>
                </a:solidFill>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cs typeface="+mn-cs"/>
              </a:rPr>
              <a:t>天。 </a:t>
            </a:r>
          </a:p>
        </p:txBody>
      </p:sp>
      <p:sp>
        <p:nvSpPr>
          <p:cNvPr id="22" name="文本框 8"/>
          <p:cNvSpPr txBox="1"/>
          <p:nvPr/>
        </p:nvSpPr>
        <p:spPr>
          <a:xfrm>
            <a:off x="2644017" y="1510319"/>
            <a:ext cx="7866558"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人类自诞生以来面临三大挑战</a:t>
            </a:r>
          </a:p>
        </p:txBody>
      </p:sp>
    </p:spTree>
    <p:extLst>
      <p:ext uri="{BB962C8B-B14F-4D97-AF65-F5344CB8AC3E}">
        <p14:creationId xmlns:p14="http://schemas.microsoft.com/office/powerpoint/2010/main" val="42316493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0"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（四）战争形态演变与新军事变革（革命）</a:t>
            </a:r>
          </a:p>
        </p:txBody>
      </p:sp>
      <p:sp>
        <p:nvSpPr>
          <p:cNvPr id="25" name="矩形 24"/>
          <p:cNvSpPr/>
          <p:nvPr/>
        </p:nvSpPr>
        <p:spPr>
          <a:xfrm>
            <a:off x="2884511" y="2369374"/>
            <a:ext cx="1791769" cy="86019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rPr>
              <a:t>措施</a:t>
            </a:r>
            <a:r>
              <a:rPr lang="en-US" altLang="zh-CN" sz="2800" b="1" kern="100" dirty="0">
                <a:latin typeface="华文中宋" panose="02010600040101010101" pitchFamily="2" charset="-122"/>
                <a:ea typeface="华文中宋" panose="02010600040101010101" pitchFamily="2" charset="-122"/>
                <a:cs typeface="Times New Roman" panose="02020603050405020304" pitchFamily="18" charset="0"/>
              </a:rPr>
              <a:t>2</a:t>
            </a:r>
            <a:endPar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6" name="矩形 25"/>
          <p:cNvSpPr/>
          <p:nvPr/>
        </p:nvSpPr>
        <p:spPr>
          <a:xfrm>
            <a:off x="4937941" y="2549661"/>
            <a:ext cx="4714059" cy="553998"/>
          </a:xfrm>
          <a:prstGeom prst="rect">
            <a:avLst/>
          </a:prstGeom>
        </p:spPr>
        <p:txBody>
          <a:bodyPr wrap="square">
            <a:spAutoFit/>
          </a:bodyPr>
          <a:lstStyle/>
          <a:p>
            <a:pPr algn="just">
              <a:lnSpc>
                <a:spcPct val="150000"/>
              </a:lnSpc>
            </a:pPr>
            <a:r>
              <a:rPr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大军区改为</a:t>
            </a:r>
            <a:r>
              <a:rPr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大战区，实现战区主战</a:t>
            </a:r>
          </a:p>
        </p:txBody>
      </p:sp>
      <p:pic>
        <p:nvPicPr>
          <p:cNvPr id="19" name="图片 1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5999" y="3422493"/>
            <a:ext cx="4648207" cy="3091323"/>
          </a:xfrm>
          <a:prstGeom prst="rect">
            <a:avLst/>
          </a:prstGeom>
        </p:spPr>
      </p:pic>
      <p:pic>
        <p:nvPicPr>
          <p:cNvPr id="21" name="图片 2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0645" y="3422493"/>
            <a:ext cx="4882574" cy="3091323"/>
          </a:xfrm>
          <a:prstGeom prst="rect">
            <a:avLst/>
          </a:prstGeom>
        </p:spPr>
      </p:pic>
    </p:spTree>
    <p:extLst>
      <p:ext uri="{BB962C8B-B14F-4D97-AF65-F5344CB8AC3E}">
        <p14:creationId xmlns:p14="http://schemas.microsoft.com/office/powerpoint/2010/main" val="682161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0"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（四）战争形态演变与新军事变革（革命）</a:t>
            </a:r>
          </a:p>
        </p:txBody>
      </p:sp>
      <p:sp>
        <p:nvSpPr>
          <p:cNvPr id="25" name="矩形 24"/>
          <p:cNvSpPr/>
          <p:nvPr/>
        </p:nvSpPr>
        <p:spPr>
          <a:xfrm>
            <a:off x="2884511" y="2369374"/>
            <a:ext cx="1791769" cy="86019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rPr>
              <a:t>措施</a:t>
            </a:r>
            <a:r>
              <a:rPr lang="en-US" altLang="zh-CN" sz="2800" b="1" kern="100" dirty="0">
                <a:latin typeface="华文中宋" panose="02010600040101010101" pitchFamily="2" charset="-122"/>
                <a:ea typeface="华文中宋" panose="02010600040101010101" pitchFamily="2" charset="-122"/>
                <a:cs typeface="Times New Roman" panose="02020603050405020304" pitchFamily="18" charset="0"/>
              </a:rPr>
              <a:t>3</a:t>
            </a:r>
            <a:endPar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6" name="矩形 25"/>
          <p:cNvSpPr/>
          <p:nvPr/>
        </p:nvSpPr>
        <p:spPr>
          <a:xfrm>
            <a:off x="4937941" y="2549661"/>
            <a:ext cx="5971359" cy="553998"/>
          </a:xfrm>
          <a:prstGeom prst="rect">
            <a:avLst/>
          </a:prstGeom>
        </p:spPr>
        <p:txBody>
          <a:bodyPr wrap="square">
            <a:spAutoFit/>
          </a:bodyPr>
          <a:lstStyle/>
          <a:p>
            <a:pPr algn="just">
              <a:lnSpc>
                <a:spcPct val="150000"/>
              </a:lnSpc>
            </a:pP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成立新的军种指挥机构</a:t>
            </a:r>
            <a:r>
              <a:rPr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实现军种主建</a:t>
            </a:r>
          </a:p>
        </p:txBody>
      </p:sp>
      <p:pic>
        <p:nvPicPr>
          <p:cNvPr id="22" name="Picture 2" descr="C:\Users\cc\Desktop\强军思想\教学——习近平改革强军\习近平将军旗郑重授予陆军司令员李作成、政治委员刘雷.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750" y="3229573"/>
            <a:ext cx="5048250" cy="3343275"/>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5"/>
          <p:cNvSpPr txBox="1"/>
          <p:nvPr/>
        </p:nvSpPr>
        <p:spPr>
          <a:xfrm>
            <a:off x="200604" y="3433527"/>
            <a:ext cx="6832600" cy="2243050"/>
          </a:xfrm>
          <a:prstGeom prst="rect">
            <a:avLst/>
          </a:prstGeom>
          <a:noFill/>
        </p:spPr>
        <p:txBody>
          <a:bodyPr wrap="square" rtlCol="0">
            <a:spAutoFit/>
          </a:bodyPr>
          <a:lstStyle/>
          <a:p>
            <a:pPr>
              <a:lnSpc>
                <a:spcPct val="150000"/>
              </a:lnSpc>
            </a:pPr>
            <a:r>
              <a:rPr lang="zh-CN" altLang="en-US"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陆军</a:t>
            </a:r>
            <a:r>
              <a:rPr lang="zh-CN" altLang="en-US" sz="2400" b="1" dirty="0">
                <a:latin typeface="微软雅黑" panose="020B0503020204020204" pitchFamily="34" charset="-122"/>
                <a:ea typeface="微软雅黑" panose="020B0503020204020204" pitchFamily="34" charset="-122"/>
              </a:rPr>
              <a:t>是党最早建立和领导的武装力量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历史悠久</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敢打善战</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战功卓著</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为党和人民建立了不朽功勋。陆军对维护国家主权、安全和发展利益具有不可替代的作用。</a:t>
            </a:r>
          </a:p>
        </p:txBody>
      </p:sp>
    </p:spTree>
    <p:extLst>
      <p:ext uri="{BB962C8B-B14F-4D97-AF65-F5344CB8AC3E}">
        <p14:creationId xmlns:p14="http://schemas.microsoft.com/office/powerpoint/2010/main" val="762936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0"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（四）战争形态演变与新军事变革（革命）</a:t>
            </a:r>
          </a:p>
        </p:txBody>
      </p:sp>
      <p:sp>
        <p:nvSpPr>
          <p:cNvPr id="25" name="矩形 24"/>
          <p:cNvSpPr/>
          <p:nvPr/>
        </p:nvSpPr>
        <p:spPr>
          <a:xfrm>
            <a:off x="2884511" y="2369374"/>
            <a:ext cx="1791769" cy="86019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rPr>
              <a:t>措施</a:t>
            </a:r>
            <a:r>
              <a:rPr lang="en-US" altLang="zh-CN" sz="2800" b="1" kern="100" dirty="0">
                <a:latin typeface="华文中宋" panose="02010600040101010101" pitchFamily="2" charset="-122"/>
                <a:ea typeface="华文中宋" panose="02010600040101010101" pitchFamily="2" charset="-122"/>
                <a:cs typeface="Times New Roman" panose="02020603050405020304" pitchFamily="18" charset="0"/>
              </a:rPr>
              <a:t>3</a:t>
            </a:r>
            <a:endPar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6" name="矩形 25"/>
          <p:cNvSpPr/>
          <p:nvPr/>
        </p:nvSpPr>
        <p:spPr>
          <a:xfrm>
            <a:off x="4937941" y="2549661"/>
            <a:ext cx="6858824" cy="499624"/>
          </a:xfrm>
          <a:prstGeom prst="rect">
            <a:avLst/>
          </a:prstGeom>
        </p:spPr>
        <p:txBody>
          <a:bodyPr wrap="square">
            <a:spAutoFit/>
          </a:bodyPr>
          <a:lstStyle/>
          <a:p>
            <a:pPr algn="just">
              <a:lnSpc>
                <a:spcPct val="150000"/>
              </a:lnSpc>
            </a:pP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成立新的军种指挥机构</a:t>
            </a:r>
            <a:r>
              <a:rPr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实现军种主建</a:t>
            </a:r>
          </a:p>
        </p:txBody>
      </p:sp>
      <p:sp>
        <p:nvSpPr>
          <p:cNvPr id="12" name="文本框 25"/>
          <p:cNvSpPr txBox="1"/>
          <p:nvPr/>
        </p:nvSpPr>
        <p:spPr>
          <a:xfrm>
            <a:off x="510686" y="3696654"/>
            <a:ext cx="6144242" cy="2308324"/>
          </a:xfrm>
          <a:prstGeom prst="rect">
            <a:avLst/>
          </a:prstGeom>
          <a:noFill/>
        </p:spPr>
        <p:txBody>
          <a:bodyPr wrap="square" rtlCol="0">
            <a:spAutoFit/>
          </a:bodyPr>
          <a:lstStyle/>
          <a:p>
            <a:pPr>
              <a:lnSpc>
                <a:spcPct val="200000"/>
              </a:lnSpc>
            </a:pPr>
            <a:r>
              <a:rPr lang="zh-CN" altLang="en-US" b="1" dirty="0">
                <a:latin typeface="微软雅黑" panose="020B0503020204020204" pitchFamily="34" charset="-122"/>
                <a:ea typeface="微软雅黑" panose="020B0503020204020204" pitchFamily="34" charset="-122"/>
              </a:rPr>
              <a:t>       </a:t>
            </a:r>
            <a:r>
              <a:rPr lang="zh-CN" altLang="en-US" sz="2400" b="1" dirty="0">
                <a:solidFill>
                  <a:srgbClr val="FF0000"/>
                </a:solidFill>
                <a:latin typeface="微软雅黑" panose="020B0503020204020204" pitchFamily="34" charset="-122"/>
                <a:ea typeface="微软雅黑" panose="020B0503020204020204" pitchFamily="34" charset="-122"/>
              </a:rPr>
              <a:t>火箭军</a:t>
            </a:r>
            <a:r>
              <a:rPr lang="zh-CN" altLang="en-US" sz="2400" b="1" dirty="0">
                <a:latin typeface="微软雅黑" panose="020B0503020204020204" pitchFamily="34" charset="-122"/>
                <a:ea typeface="微软雅黑" panose="020B0503020204020204" pitchFamily="34" charset="-122"/>
              </a:rPr>
              <a:t>是我国战略威慑的核心力量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是我国大国地位的战略支撑</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是维护国家安全的重要基石。</a:t>
            </a:r>
          </a:p>
        </p:txBody>
      </p:sp>
      <p:pic>
        <p:nvPicPr>
          <p:cNvPr id="19" name="Picture 2" descr="C:\Users\cc\Desktop\强军思想\教学——习近平改革强军\习近平将军旗郑重授予火箭军司令员魏凤和、政治委员王家胜.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4440" y="3245853"/>
            <a:ext cx="5048250" cy="3209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62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0"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（四）战争形态演变与新军事变革（革命）</a:t>
            </a:r>
          </a:p>
        </p:txBody>
      </p:sp>
      <p:sp>
        <p:nvSpPr>
          <p:cNvPr id="25" name="矩形 24"/>
          <p:cNvSpPr/>
          <p:nvPr/>
        </p:nvSpPr>
        <p:spPr>
          <a:xfrm>
            <a:off x="2884511" y="2369374"/>
            <a:ext cx="1791769" cy="860199"/>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rPr>
              <a:t>措施</a:t>
            </a:r>
            <a:r>
              <a:rPr lang="en-US" altLang="zh-CN" sz="2800" b="1" kern="100" dirty="0">
                <a:latin typeface="华文中宋" panose="02010600040101010101" pitchFamily="2" charset="-122"/>
                <a:ea typeface="华文中宋" panose="02010600040101010101" pitchFamily="2" charset="-122"/>
                <a:cs typeface="Times New Roman" panose="02020603050405020304" pitchFamily="18" charset="0"/>
              </a:rPr>
              <a:t>3</a:t>
            </a:r>
            <a:endParaRPr lang="zh-CN" altLang="en-US" sz="2800" b="1" kern="100" dirty="0">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6" name="矩形 25"/>
          <p:cNvSpPr/>
          <p:nvPr/>
        </p:nvSpPr>
        <p:spPr>
          <a:xfrm>
            <a:off x="4937941" y="2549661"/>
            <a:ext cx="5818959" cy="499624"/>
          </a:xfrm>
          <a:prstGeom prst="rect">
            <a:avLst/>
          </a:prstGeom>
        </p:spPr>
        <p:txBody>
          <a:bodyPr wrap="square">
            <a:spAutoFit/>
          </a:bodyPr>
          <a:lstStyle/>
          <a:p>
            <a:pPr algn="just">
              <a:lnSpc>
                <a:spcPct val="150000"/>
              </a:lnSpc>
            </a:pP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成立新的军种指挥机构</a:t>
            </a:r>
            <a:r>
              <a:rPr lang="en-US" altLang="zh-CN"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0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实现军种主建</a:t>
            </a:r>
          </a:p>
        </p:txBody>
      </p:sp>
      <p:sp>
        <p:nvSpPr>
          <p:cNvPr id="21" name="圆角矩形 20"/>
          <p:cNvSpPr/>
          <p:nvPr/>
        </p:nvSpPr>
        <p:spPr>
          <a:xfrm>
            <a:off x="647699" y="3541450"/>
            <a:ext cx="5597699" cy="2847438"/>
          </a:xfrm>
          <a:prstGeom prst="roundRect">
            <a:avLst/>
          </a:prstGeom>
          <a:noFill/>
          <a:ln w="28575">
            <a:solidFill>
              <a:srgbClr val="0A2A6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2" name="Picture 2" descr="C:\Users\cc\Desktop\强军思想\教学——习近平改革强军\习近平将军旗郑重授予战略支援部队司令员高津、政治委员刘福连.JPE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9605" y="3541450"/>
            <a:ext cx="4036995" cy="2847438"/>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5"/>
          <p:cNvSpPr txBox="1"/>
          <p:nvPr/>
        </p:nvSpPr>
        <p:spPr>
          <a:xfrm>
            <a:off x="821843" y="3811007"/>
            <a:ext cx="5356398" cy="2308324"/>
          </a:xfrm>
          <a:prstGeom prst="rect">
            <a:avLst/>
          </a:prstGeom>
          <a:noFill/>
        </p:spPr>
        <p:txBody>
          <a:bodyPr wrap="square" rtlCol="0">
            <a:spAutoFit/>
          </a:bodyPr>
          <a:lstStyle/>
          <a:p>
            <a:pPr>
              <a:lnSpc>
                <a:spcPct val="200000"/>
              </a:lnSpc>
            </a:pPr>
            <a:r>
              <a:rPr lang="zh-CN" altLang="en-US" sz="2400" b="1" dirty="0">
                <a:solidFill>
                  <a:srgbClr val="FF0000"/>
                </a:solidFill>
                <a:latin typeface="微软雅黑" panose="020B0503020204020204" pitchFamily="34" charset="-122"/>
                <a:ea typeface="微软雅黑" panose="020B0503020204020204" pitchFamily="34" charset="-122"/>
              </a:rPr>
              <a:t>     战略支援部队</a:t>
            </a:r>
            <a:r>
              <a:rPr lang="zh-CN" altLang="en-US" sz="2400" b="1" dirty="0">
                <a:latin typeface="微软雅黑" panose="020B0503020204020204" pitchFamily="34" charset="-122"/>
                <a:ea typeface="微软雅黑" panose="020B0503020204020204" pitchFamily="34" charset="-122"/>
              </a:rPr>
              <a:t>是维护国家安全的新型作战力量</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是我军新质作战能力的重要增长点。</a:t>
            </a:r>
          </a:p>
        </p:txBody>
      </p:sp>
    </p:spTree>
    <p:extLst>
      <p:ext uri="{BB962C8B-B14F-4D97-AF65-F5344CB8AC3E}">
        <p14:creationId xmlns:p14="http://schemas.microsoft.com/office/powerpoint/2010/main" val="284952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barn(inVertical)">
                                      <p:cBhvr>
                                        <p:cTn id="1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0"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（四）战争形态演变与新军事革命</a:t>
            </a:r>
          </a:p>
        </p:txBody>
      </p:sp>
      <p:pic>
        <p:nvPicPr>
          <p:cNvPr id="25" name="图片 24"/>
          <p:cNvPicPr>
            <a:picLocks noChangeAspect="1"/>
          </p:cNvPicPr>
          <p:nvPr/>
        </p:nvPicPr>
        <p:blipFill>
          <a:blip r:embed="rId4" cstate="print"/>
          <a:stretch>
            <a:fillRect/>
          </a:stretch>
        </p:blipFill>
        <p:spPr>
          <a:xfrm>
            <a:off x="610941" y="2633689"/>
            <a:ext cx="2969928" cy="3741711"/>
          </a:xfrm>
          <a:prstGeom prst="rect">
            <a:avLst/>
          </a:prstGeom>
        </p:spPr>
      </p:pic>
      <p:sp>
        <p:nvSpPr>
          <p:cNvPr id="27" name="TextBox 26"/>
          <p:cNvSpPr txBox="1"/>
          <p:nvPr/>
        </p:nvSpPr>
        <p:spPr>
          <a:xfrm>
            <a:off x="3691382" y="2708434"/>
            <a:ext cx="7996210" cy="1303311"/>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2400" b="1" kern="100">
                <a:solidFill>
                  <a:schemeClr val="lt1"/>
                </a:solidFill>
                <a:latin typeface="华文中宋" panose="02010600040101010101" pitchFamily="2" charset="-122"/>
                <a:ea typeface="华文中宋" panose="02010600040101010101" pitchFamily="2" charset="-122"/>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）第二场战役</a:t>
            </a:r>
            <a:r>
              <a:rPr lang="en-US" altLang="zh-CN" dirty="0">
                <a:solidFill>
                  <a:srgbClr val="FFFF00"/>
                </a:solidFill>
              </a:rPr>
              <a:t>——</a:t>
            </a:r>
            <a:r>
              <a:rPr lang="zh-CN" altLang="en-US" dirty="0">
                <a:solidFill>
                  <a:srgbClr val="FFFF00"/>
                </a:solidFill>
              </a:rPr>
              <a:t>力量结构和部队编成改革</a:t>
            </a:r>
            <a:r>
              <a:rPr lang="zh-CN" altLang="en-US" dirty="0"/>
              <a:t>：打造精锐作战力量，优化规模结构和部队编成，推动我军由数量规模型向质量效能型转变</a:t>
            </a:r>
          </a:p>
        </p:txBody>
      </p:sp>
      <p:sp>
        <p:nvSpPr>
          <p:cNvPr id="4" name="对角圆角矩形 3"/>
          <p:cNvSpPr/>
          <p:nvPr/>
        </p:nvSpPr>
        <p:spPr>
          <a:xfrm>
            <a:off x="3898900" y="5041900"/>
            <a:ext cx="2908300" cy="15494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陆军大幅缩减，空军规模保持不变，适度增加海军、火箭军和战支部队规模</a:t>
            </a:r>
          </a:p>
        </p:txBody>
      </p:sp>
      <p:sp>
        <p:nvSpPr>
          <p:cNvPr id="28" name="对角圆角矩形 27"/>
          <p:cNvSpPr/>
          <p:nvPr/>
        </p:nvSpPr>
        <p:spPr>
          <a:xfrm>
            <a:off x="8166960" y="5041900"/>
            <a:ext cx="3520631" cy="15494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a:t>
            </a:r>
            <a:r>
              <a:rPr lang="en-US" altLang="zh-CN" dirty="0"/>
              <a:t>1</a:t>
            </a:r>
            <a:r>
              <a:rPr lang="zh-CN" altLang="en-US" dirty="0"/>
              <a:t>）大幅缩减老旧部队规模，加强新型作战力量建设；</a:t>
            </a:r>
            <a:endParaRPr lang="en-US" altLang="zh-CN" dirty="0"/>
          </a:p>
          <a:p>
            <a:r>
              <a:rPr lang="zh-CN" altLang="en-US" dirty="0"/>
              <a:t>（</a:t>
            </a:r>
            <a:r>
              <a:rPr lang="en-US" altLang="zh-CN" dirty="0"/>
              <a:t>2</a:t>
            </a:r>
            <a:r>
              <a:rPr lang="zh-CN" altLang="en-US" dirty="0"/>
              <a:t>）调整机关</a:t>
            </a:r>
            <a:r>
              <a:rPr lang="en-US" altLang="zh-CN" dirty="0"/>
              <a:t>-</a:t>
            </a:r>
            <a:r>
              <a:rPr lang="zh-CN" altLang="en-US" dirty="0"/>
              <a:t>基层部队、军官</a:t>
            </a:r>
            <a:r>
              <a:rPr lang="en-US" altLang="zh-CN" dirty="0"/>
              <a:t>-</a:t>
            </a:r>
            <a:r>
              <a:rPr lang="zh-CN" altLang="en-US" dirty="0"/>
              <a:t>战士、现役</a:t>
            </a:r>
            <a:r>
              <a:rPr lang="en-US" altLang="zh-CN" dirty="0"/>
              <a:t>-</a:t>
            </a:r>
            <a:r>
              <a:rPr lang="zh-CN" altLang="en-US" dirty="0"/>
              <a:t>非现役、作战部队</a:t>
            </a:r>
            <a:r>
              <a:rPr lang="en-US" altLang="zh-CN" dirty="0"/>
              <a:t>-</a:t>
            </a:r>
            <a:r>
              <a:rPr lang="zh-CN" altLang="en-US" dirty="0"/>
              <a:t>非直接作战部队比例</a:t>
            </a:r>
          </a:p>
        </p:txBody>
      </p:sp>
      <p:sp>
        <p:nvSpPr>
          <p:cNvPr id="19" name="TextBox 18"/>
          <p:cNvSpPr txBox="1"/>
          <p:nvPr/>
        </p:nvSpPr>
        <p:spPr>
          <a:xfrm>
            <a:off x="3691382" y="4242934"/>
            <a:ext cx="3707740" cy="523220"/>
          </a:xfrm>
          <a:prstGeom prst="rect">
            <a:avLst/>
          </a:prstGeom>
          <a:noFill/>
        </p:spPr>
        <p:txBody>
          <a:bodyPr wrap="square" rtlCol="0">
            <a:spAutoFit/>
          </a:bodyPr>
          <a:lstStyle/>
          <a:p>
            <a:r>
              <a:rPr lang="zh-CN" altLang="en-US" sz="2800" b="1" kern="1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调整军种规模结构</a:t>
            </a:r>
          </a:p>
        </p:txBody>
      </p:sp>
      <p:sp>
        <p:nvSpPr>
          <p:cNvPr id="21" name="TextBox 20"/>
          <p:cNvSpPr txBox="1"/>
          <p:nvPr/>
        </p:nvSpPr>
        <p:spPr>
          <a:xfrm>
            <a:off x="7846953" y="4242934"/>
            <a:ext cx="3707740" cy="523220"/>
          </a:xfrm>
          <a:prstGeom prst="rect">
            <a:avLst/>
          </a:prstGeom>
          <a:noFill/>
        </p:spPr>
        <p:txBody>
          <a:bodyPr wrap="square" rtlCol="0">
            <a:spAutoFit/>
          </a:bodyPr>
          <a:lstStyle/>
          <a:p>
            <a:r>
              <a:rPr lang="zh-CN" altLang="en-US" sz="2800" b="1" kern="1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调整兵种规模结构</a:t>
            </a:r>
          </a:p>
        </p:txBody>
      </p:sp>
    </p:spTree>
    <p:extLst>
      <p:ext uri="{BB962C8B-B14F-4D97-AF65-F5344CB8AC3E}">
        <p14:creationId xmlns:p14="http://schemas.microsoft.com/office/powerpoint/2010/main" val="19179704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par>
                                <p:cTn id="13" presetID="2" presetClass="entr" presetSubtype="8"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0-#ppt_w/2"/>
                                          </p:val>
                                        </p:tav>
                                        <p:tav tm="100000">
                                          <p:val>
                                            <p:strVal val="#ppt_x"/>
                                          </p:val>
                                        </p:tav>
                                      </p:tavLst>
                                    </p:anim>
                                    <p:anim calcmode="lin" valueType="num">
                                      <p:cBhvr additive="base">
                                        <p:cTn id="16"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grpId="0" nodeType="click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barn(inVertical)">
                                      <p:cBhvr>
                                        <p:cTn id="21" dur="500"/>
                                        <p:tgtEl>
                                          <p:spTgt spid="28"/>
                                        </p:tgtEl>
                                      </p:cBhvr>
                                    </p:animEffect>
                                  </p:childTnLst>
                                </p:cTn>
                              </p:par>
                              <p:par>
                                <p:cTn id="22" presetID="2" presetClass="entr" presetSubtype="8"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fill="hold"/>
                                        <p:tgtEl>
                                          <p:spTgt spid="21"/>
                                        </p:tgtEl>
                                        <p:attrNameLst>
                                          <p:attrName>ppt_x</p:attrName>
                                        </p:attrNameLst>
                                      </p:cBhvr>
                                      <p:tavLst>
                                        <p:tav tm="0">
                                          <p:val>
                                            <p:strVal val="0-#ppt_w/2"/>
                                          </p:val>
                                        </p:tav>
                                        <p:tav tm="100000">
                                          <p:val>
                                            <p:strVal val="#ppt_x"/>
                                          </p:val>
                                        </p:tav>
                                      </p:tavLst>
                                    </p:anim>
                                    <p:anim calcmode="lin" valueType="num">
                                      <p:cBhvr additive="base">
                                        <p:cTn id="25"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animBg="1"/>
      <p:bldP spid="28" grpId="0" animBg="1"/>
      <p:bldP spid="19" grpId="0"/>
      <p:bldP spid="2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0"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（四）战争形态演变与新军事革命</a:t>
            </a:r>
          </a:p>
        </p:txBody>
      </p:sp>
      <p:pic>
        <p:nvPicPr>
          <p:cNvPr id="25" name="图片 24"/>
          <p:cNvPicPr>
            <a:picLocks noChangeAspect="1"/>
          </p:cNvPicPr>
          <p:nvPr/>
        </p:nvPicPr>
        <p:blipFill>
          <a:blip r:embed="rId4" cstate="print"/>
          <a:stretch>
            <a:fillRect/>
          </a:stretch>
        </p:blipFill>
        <p:spPr>
          <a:xfrm>
            <a:off x="610941" y="2633689"/>
            <a:ext cx="2969928" cy="3741711"/>
          </a:xfrm>
          <a:prstGeom prst="rect">
            <a:avLst/>
          </a:prstGeom>
        </p:spPr>
      </p:pic>
      <p:sp>
        <p:nvSpPr>
          <p:cNvPr id="27" name="TextBox 26"/>
          <p:cNvSpPr txBox="1"/>
          <p:nvPr/>
        </p:nvSpPr>
        <p:spPr>
          <a:xfrm>
            <a:off x="3691382" y="2708434"/>
            <a:ext cx="7996210" cy="1303311"/>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2400" b="1" kern="100">
                <a:solidFill>
                  <a:schemeClr val="lt1"/>
                </a:solidFill>
                <a:latin typeface="华文中宋" panose="02010600040101010101" pitchFamily="2" charset="-122"/>
                <a:ea typeface="华文中宋" panose="02010600040101010101" pitchFamily="2" charset="-122"/>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）第二场战役</a:t>
            </a:r>
            <a:r>
              <a:rPr lang="en-US" altLang="zh-CN" dirty="0">
                <a:solidFill>
                  <a:srgbClr val="FFFF00"/>
                </a:solidFill>
              </a:rPr>
              <a:t>——</a:t>
            </a:r>
            <a:r>
              <a:rPr lang="zh-CN" altLang="en-US" dirty="0">
                <a:solidFill>
                  <a:srgbClr val="FFFF00"/>
                </a:solidFill>
              </a:rPr>
              <a:t>力量结构和部队编成改革</a:t>
            </a:r>
            <a:r>
              <a:rPr lang="zh-CN" altLang="en-US" dirty="0"/>
              <a:t>：打造精锐作战力量，优化规模结构和部队编成，推动我军由数量规模型向质量效能型转变</a:t>
            </a:r>
          </a:p>
        </p:txBody>
      </p:sp>
      <p:sp>
        <p:nvSpPr>
          <p:cNvPr id="4" name="对角圆角矩形 3"/>
          <p:cNvSpPr/>
          <p:nvPr/>
        </p:nvSpPr>
        <p:spPr>
          <a:xfrm>
            <a:off x="3898900" y="5041900"/>
            <a:ext cx="2908300" cy="15494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陆军大幅缩减，空军规模保持不变，适度增加海军、火箭军和战支部队规模</a:t>
            </a:r>
          </a:p>
        </p:txBody>
      </p:sp>
      <p:sp>
        <p:nvSpPr>
          <p:cNvPr id="28" name="对角圆角矩形 27"/>
          <p:cNvSpPr/>
          <p:nvPr/>
        </p:nvSpPr>
        <p:spPr>
          <a:xfrm>
            <a:off x="8166960" y="5041900"/>
            <a:ext cx="3520631" cy="15494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a:t>
            </a:r>
            <a:r>
              <a:rPr lang="en-US" altLang="zh-CN" dirty="0"/>
              <a:t>1</a:t>
            </a:r>
            <a:r>
              <a:rPr lang="zh-CN" altLang="en-US" dirty="0"/>
              <a:t>）大幅缩减老旧部队规模，加强新型作战力量建设；</a:t>
            </a:r>
            <a:endParaRPr lang="en-US" altLang="zh-CN" dirty="0"/>
          </a:p>
          <a:p>
            <a:r>
              <a:rPr lang="zh-CN" altLang="en-US" dirty="0"/>
              <a:t>（</a:t>
            </a:r>
            <a:r>
              <a:rPr lang="en-US" altLang="zh-CN" dirty="0"/>
              <a:t>2</a:t>
            </a:r>
            <a:r>
              <a:rPr lang="zh-CN" altLang="en-US" dirty="0"/>
              <a:t>）调整机关</a:t>
            </a:r>
            <a:r>
              <a:rPr lang="en-US" altLang="zh-CN" dirty="0"/>
              <a:t>-</a:t>
            </a:r>
            <a:r>
              <a:rPr lang="zh-CN" altLang="en-US" dirty="0"/>
              <a:t>基层部队、军官</a:t>
            </a:r>
            <a:r>
              <a:rPr lang="en-US" altLang="zh-CN" dirty="0"/>
              <a:t>-</a:t>
            </a:r>
            <a:r>
              <a:rPr lang="zh-CN" altLang="en-US" dirty="0"/>
              <a:t>战士、现役</a:t>
            </a:r>
            <a:r>
              <a:rPr lang="en-US" altLang="zh-CN" dirty="0"/>
              <a:t>-</a:t>
            </a:r>
            <a:r>
              <a:rPr lang="zh-CN" altLang="en-US" dirty="0"/>
              <a:t>非现役、作战部队</a:t>
            </a:r>
            <a:r>
              <a:rPr lang="en-US" altLang="zh-CN" dirty="0"/>
              <a:t>-</a:t>
            </a:r>
            <a:r>
              <a:rPr lang="zh-CN" altLang="en-US" dirty="0"/>
              <a:t>非直接作战部队比例</a:t>
            </a:r>
          </a:p>
        </p:txBody>
      </p:sp>
      <p:sp>
        <p:nvSpPr>
          <p:cNvPr id="19" name="TextBox 18"/>
          <p:cNvSpPr txBox="1"/>
          <p:nvPr/>
        </p:nvSpPr>
        <p:spPr>
          <a:xfrm>
            <a:off x="3691382" y="4242934"/>
            <a:ext cx="3707740" cy="523220"/>
          </a:xfrm>
          <a:prstGeom prst="rect">
            <a:avLst/>
          </a:prstGeom>
          <a:noFill/>
        </p:spPr>
        <p:txBody>
          <a:bodyPr wrap="square" rtlCol="0">
            <a:spAutoFit/>
          </a:bodyPr>
          <a:lstStyle/>
          <a:p>
            <a:r>
              <a:rPr lang="zh-CN" altLang="en-US" sz="2800" b="1" kern="1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调整军种规模结构</a:t>
            </a:r>
          </a:p>
        </p:txBody>
      </p:sp>
      <p:sp>
        <p:nvSpPr>
          <p:cNvPr id="21" name="TextBox 20"/>
          <p:cNvSpPr txBox="1"/>
          <p:nvPr/>
        </p:nvSpPr>
        <p:spPr>
          <a:xfrm>
            <a:off x="7846953" y="4242934"/>
            <a:ext cx="3707740" cy="523220"/>
          </a:xfrm>
          <a:prstGeom prst="rect">
            <a:avLst/>
          </a:prstGeom>
          <a:noFill/>
        </p:spPr>
        <p:txBody>
          <a:bodyPr wrap="square" rtlCol="0">
            <a:spAutoFit/>
          </a:bodyPr>
          <a:lstStyle/>
          <a:p>
            <a:r>
              <a:rPr lang="zh-CN" altLang="en-US" sz="2800" b="1" kern="100"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调整兵种规模结构</a:t>
            </a:r>
          </a:p>
        </p:txBody>
      </p:sp>
      <p:pic>
        <p:nvPicPr>
          <p:cNvPr id="1026" name="Picture 2" descr="C:\Users\春哥\Desktop\7杂\1-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31" y="2327786"/>
            <a:ext cx="11075554" cy="444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20642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in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193800"/>
            <a:ext cx="11102734" cy="1068614"/>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0" name="文本框 8"/>
          <p:cNvSpPr txBox="1"/>
          <p:nvPr/>
        </p:nvSpPr>
        <p:spPr>
          <a:xfrm>
            <a:off x="889000" y="1361689"/>
            <a:ext cx="10485009"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（四）战争形态演变与新军事革命</a:t>
            </a:r>
          </a:p>
        </p:txBody>
      </p:sp>
      <p:pic>
        <p:nvPicPr>
          <p:cNvPr id="25" name="图片 24"/>
          <p:cNvPicPr>
            <a:picLocks noChangeAspect="1"/>
          </p:cNvPicPr>
          <p:nvPr/>
        </p:nvPicPr>
        <p:blipFill>
          <a:blip r:embed="rId4" cstate="print"/>
          <a:stretch>
            <a:fillRect/>
          </a:stretch>
        </p:blipFill>
        <p:spPr>
          <a:xfrm>
            <a:off x="610941" y="2633689"/>
            <a:ext cx="2969928" cy="3741711"/>
          </a:xfrm>
          <a:prstGeom prst="rect">
            <a:avLst/>
          </a:prstGeom>
        </p:spPr>
      </p:pic>
      <p:sp>
        <p:nvSpPr>
          <p:cNvPr id="27" name="TextBox 26"/>
          <p:cNvSpPr txBox="1"/>
          <p:nvPr/>
        </p:nvSpPr>
        <p:spPr>
          <a:xfrm>
            <a:off x="3691382" y="2708434"/>
            <a:ext cx="7996210" cy="1303311"/>
          </a:xfrm>
          <a:prstGeom prst="rect">
            <a:avLst/>
          </a:prstGeom>
          <a:solidFill>
            <a:srgbClr val="003F88"/>
          </a:solidFill>
          <a:ln w="28575">
            <a:solidFill>
              <a:srgbClr val="003F8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defRPr sz="2400" b="1" kern="100">
                <a:solidFill>
                  <a:schemeClr val="lt1"/>
                </a:solidFill>
                <a:latin typeface="华文中宋" panose="02010600040101010101" pitchFamily="2" charset="-122"/>
                <a:ea typeface="华文中宋" panose="02010600040101010101" pitchFamily="2" charset="-122"/>
                <a:cs typeface="Times New Roman" panose="02020603050405020304" pitchFamily="18"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solidFill>
                  <a:srgbClr val="FFFF00"/>
                </a:solidFill>
              </a:rPr>
              <a:t>（</a:t>
            </a:r>
            <a:r>
              <a:rPr lang="en-US" altLang="zh-CN" dirty="0">
                <a:solidFill>
                  <a:srgbClr val="FFFF00"/>
                </a:solidFill>
              </a:rPr>
              <a:t>2</a:t>
            </a:r>
            <a:r>
              <a:rPr lang="zh-CN" altLang="en-US" dirty="0">
                <a:solidFill>
                  <a:srgbClr val="FFFF00"/>
                </a:solidFill>
              </a:rPr>
              <a:t>）第三场战役</a:t>
            </a:r>
            <a:r>
              <a:rPr lang="en-US" altLang="zh-CN" dirty="0">
                <a:solidFill>
                  <a:srgbClr val="FFFF00"/>
                </a:solidFill>
              </a:rPr>
              <a:t>——</a:t>
            </a:r>
            <a:r>
              <a:rPr lang="zh-CN" altLang="en-US" dirty="0">
                <a:solidFill>
                  <a:srgbClr val="FFFF00"/>
                </a:solidFill>
              </a:rPr>
              <a:t>军事政策制度法规体系改革</a:t>
            </a:r>
            <a:r>
              <a:rPr lang="zh-CN" altLang="en-US" dirty="0"/>
              <a:t>：打造中国特色军事政策法规体系的基本框架</a:t>
            </a:r>
          </a:p>
        </p:txBody>
      </p:sp>
      <p:pic>
        <p:nvPicPr>
          <p:cNvPr id="22" name="Picture 2" descr="C:\Users\春哥\Desktop\7杂\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4031" y="2333625"/>
            <a:ext cx="11102734" cy="428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3845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inVertical)">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1000"/>
                                        <p:tgtEl>
                                          <p:spTgt spid="22"/>
                                        </p:tgtEl>
                                      </p:cBhvr>
                                    </p:animEffect>
                                    <p:anim calcmode="lin" valueType="num">
                                      <p:cBhvr>
                                        <p:cTn id="13" dur="1000" fill="hold"/>
                                        <p:tgtEl>
                                          <p:spTgt spid="22"/>
                                        </p:tgtEl>
                                        <p:attrNameLst>
                                          <p:attrName>ppt_x</p:attrName>
                                        </p:attrNameLst>
                                      </p:cBhvr>
                                      <p:tavLst>
                                        <p:tav tm="0">
                                          <p:val>
                                            <p:strVal val="#ppt_x"/>
                                          </p:val>
                                        </p:tav>
                                        <p:tav tm="100000">
                                          <p:val>
                                            <p:strVal val="#ppt_x"/>
                                          </p:val>
                                        </p:tav>
                                      </p:tavLst>
                                    </p:anim>
                                    <p:anim calcmode="lin" valueType="num">
                                      <p:cBhvr>
                                        <p:cTn id="1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82600" y="685800"/>
            <a:ext cx="10680700" cy="5509200"/>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不定项选择题：对习近平改革强军内容表述正确的是（     ）</a:t>
            </a:r>
            <a:endParaRPr lang="zh-CN" altLang="zh-CN" sz="3200" b="1" dirty="0">
              <a:latin typeface="微软雅黑" panose="020B0503020204020204" pitchFamily="34" charset="-122"/>
              <a:ea typeface="微软雅黑" panose="020B0503020204020204" pitchFamily="34" charset="-122"/>
            </a:endParaRPr>
          </a:p>
          <a:p>
            <a:endParaRPr lang="en-US" altLang="zh-CN" sz="3200" b="1"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A.</a:t>
            </a:r>
            <a:r>
              <a:rPr lang="zh-CN" altLang="en-US" sz="3200" dirty="0">
                <a:latin typeface="微软雅黑" panose="020B0503020204020204" pitchFamily="34" charset="-122"/>
                <a:ea typeface="微软雅黑" panose="020B0503020204020204" pitchFamily="34" charset="-122"/>
              </a:rPr>
              <a:t>将</a:t>
            </a:r>
            <a:r>
              <a:rPr lang="en-US" altLang="zh-CN" sz="3200" dirty="0">
                <a:latin typeface="微软雅黑" panose="020B0503020204020204" pitchFamily="34" charset="-122"/>
                <a:ea typeface="微软雅黑" panose="020B0503020204020204" pitchFamily="34" charset="-122"/>
              </a:rPr>
              <a:t>11</a:t>
            </a:r>
            <a:r>
              <a:rPr lang="zh-CN" altLang="en-US" sz="3200" dirty="0">
                <a:latin typeface="微软雅黑" panose="020B0503020204020204" pitchFamily="34" charset="-122"/>
                <a:ea typeface="微软雅黑" panose="020B0503020204020204" pitchFamily="34" charset="-122"/>
              </a:rPr>
              <a:t>个军区调整为</a:t>
            </a:r>
            <a:r>
              <a:rPr lang="en-US" altLang="zh-CN" sz="3200" dirty="0">
                <a:latin typeface="微软雅黑" panose="020B0503020204020204" pitchFamily="34" charset="-122"/>
                <a:ea typeface="微软雅黑" panose="020B0503020204020204" pitchFamily="34" charset="-122"/>
              </a:rPr>
              <a:t>5</a:t>
            </a:r>
            <a:r>
              <a:rPr lang="zh-CN" altLang="en-US" sz="3200" dirty="0">
                <a:latin typeface="微软雅黑" panose="020B0503020204020204" pitchFamily="34" charset="-122"/>
                <a:ea typeface="微软雅黑" panose="020B0503020204020204" pitchFamily="34" charset="-122"/>
              </a:rPr>
              <a:t>个战区</a:t>
            </a:r>
          </a:p>
          <a:p>
            <a:pPr>
              <a:lnSpc>
                <a:spcPct val="150000"/>
              </a:lnSpc>
            </a:pPr>
            <a:r>
              <a:rPr lang="en-US" altLang="zh-CN" sz="3200" dirty="0">
                <a:latin typeface="微软雅黑" panose="020B0503020204020204" pitchFamily="34" charset="-122"/>
                <a:ea typeface="微软雅黑" panose="020B0503020204020204" pitchFamily="34" charset="-122"/>
              </a:rPr>
              <a:t>B.</a:t>
            </a:r>
            <a:r>
              <a:rPr lang="zh-CN" altLang="en-US" sz="3200" dirty="0">
                <a:latin typeface="微软雅黑" panose="020B0503020204020204" pitchFamily="34" charset="-122"/>
                <a:ea typeface="微软雅黑" panose="020B0503020204020204" pitchFamily="34" charset="-122"/>
              </a:rPr>
              <a:t>首先进行了规模结构的调整，尔后进行了指挥体制的改革</a:t>
            </a:r>
          </a:p>
          <a:p>
            <a:pPr>
              <a:lnSpc>
                <a:spcPct val="150000"/>
              </a:lnSpc>
            </a:pPr>
            <a:r>
              <a:rPr lang="en-US" altLang="zh-CN" sz="3200" dirty="0">
                <a:latin typeface="微软雅黑" panose="020B0503020204020204" pitchFamily="34" charset="-122"/>
                <a:ea typeface="微软雅黑" panose="020B0503020204020204" pitchFamily="34" charset="-122"/>
              </a:rPr>
              <a:t>C. </a:t>
            </a:r>
            <a:r>
              <a:rPr lang="zh-CN" altLang="en-US" sz="3200" dirty="0">
                <a:latin typeface="微软雅黑" panose="020B0503020204020204" pitchFamily="34" charset="-122"/>
                <a:ea typeface="微软雅黑" panose="020B0503020204020204" pitchFamily="34" charset="-122"/>
              </a:rPr>
              <a:t>陆军大幅缩减，空军规模基本保持不变，海军、火箭军和战略支援部队的规模适度增加</a:t>
            </a:r>
          </a:p>
          <a:p>
            <a:pPr>
              <a:lnSpc>
                <a:spcPct val="150000"/>
              </a:lnSpc>
            </a:pPr>
            <a:r>
              <a:rPr lang="en-US" altLang="zh-CN" sz="3200" dirty="0">
                <a:latin typeface="微软雅黑" panose="020B0503020204020204" pitchFamily="34" charset="-122"/>
                <a:ea typeface="微软雅黑" panose="020B0503020204020204" pitchFamily="34" charset="-122"/>
              </a:rPr>
              <a:t>D.</a:t>
            </a:r>
            <a:r>
              <a:rPr lang="zh-CN" altLang="en-US" sz="3200" dirty="0">
                <a:latin typeface="微软雅黑" panose="020B0503020204020204" pitchFamily="34" charset="-122"/>
                <a:ea typeface="微软雅黑" panose="020B0503020204020204" pitchFamily="34" charset="-122"/>
              </a:rPr>
              <a:t>大力加强新型作战力量建设</a:t>
            </a:r>
          </a:p>
        </p:txBody>
      </p:sp>
    </p:spTree>
    <p:extLst>
      <p:ext uri="{BB962C8B-B14F-4D97-AF65-F5344CB8AC3E}">
        <p14:creationId xmlns:p14="http://schemas.microsoft.com/office/powerpoint/2010/main" val="302696140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600200" y="1193800"/>
            <a:ext cx="9715500" cy="4770537"/>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不定项选择题：</a:t>
            </a:r>
            <a:r>
              <a:rPr lang="zh-CN" altLang="zh-CN" sz="3200" b="1" dirty="0">
                <a:latin typeface="微软雅黑" panose="020B0503020204020204" pitchFamily="34" charset="-122"/>
                <a:ea typeface="微软雅黑" panose="020B0503020204020204" pitchFamily="34" charset="-122"/>
              </a:rPr>
              <a:t>习近平强军思想的主要内容包括（</a:t>
            </a:r>
            <a:r>
              <a:rPr lang="en-US" altLang="zh-CN" sz="3200" b="1" dirty="0">
                <a:latin typeface="微软雅黑" panose="020B0503020204020204" pitchFamily="34" charset="-122"/>
                <a:ea typeface="微软雅黑" panose="020B0503020204020204" pitchFamily="34" charset="-122"/>
              </a:rPr>
              <a:t>  </a:t>
            </a:r>
            <a:r>
              <a:rPr lang="zh-CN" altLang="zh-CN" sz="3200" b="1" dirty="0">
                <a:latin typeface="微软雅黑" panose="020B0503020204020204" pitchFamily="34" charset="-122"/>
                <a:ea typeface="微软雅黑" panose="020B0503020204020204" pitchFamily="34" charset="-122"/>
              </a:rPr>
              <a:t>）</a:t>
            </a:r>
          </a:p>
          <a:p>
            <a:endParaRPr lang="en-US" altLang="zh-CN" sz="3200" b="1" dirty="0">
              <a:latin typeface="微软雅黑" panose="020B0503020204020204" pitchFamily="34" charset="-122"/>
              <a:ea typeface="微软雅黑" panose="020B0503020204020204" pitchFamily="34" charset="-122"/>
            </a:endParaRPr>
          </a:p>
          <a:p>
            <a:pPr>
              <a:lnSpc>
                <a:spcPct val="150000"/>
              </a:lnSpc>
            </a:pPr>
            <a:r>
              <a:rPr lang="en-US" altLang="zh-CN" sz="3200" dirty="0">
                <a:latin typeface="微软雅黑" panose="020B0503020204020204" pitchFamily="34" charset="-122"/>
                <a:ea typeface="微软雅黑" panose="020B0503020204020204" pitchFamily="34" charset="-122"/>
              </a:rPr>
              <a:t>A</a:t>
            </a:r>
            <a:r>
              <a:rPr lang="zh-CN" altLang="zh-CN" sz="3200" dirty="0">
                <a:latin typeface="微软雅黑" panose="020B0503020204020204" pitchFamily="34" charset="-122"/>
                <a:ea typeface="微软雅黑" panose="020B0503020204020204" pitchFamily="34" charset="-122"/>
              </a:rPr>
              <a:t>．政治建军</a:t>
            </a:r>
          </a:p>
          <a:p>
            <a:pPr>
              <a:lnSpc>
                <a:spcPct val="150000"/>
              </a:lnSpc>
            </a:pPr>
            <a:r>
              <a:rPr lang="en-US" altLang="zh-CN" sz="3200" dirty="0">
                <a:latin typeface="微软雅黑" panose="020B0503020204020204" pitchFamily="34" charset="-122"/>
                <a:ea typeface="微软雅黑" panose="020B0503020204020204" pitchFamily="34" charset="-122"/>
              </a:rPr>
              <a:t>B</a:t>
            </a:r>
            <a:r>
              <a:rPr lang="zh-CN" altLang="zh-CN" sz="3200" dirty="0">
                <a:latin typeface="微软雅黑" panose="020B0503020204020204" pitchFamily="34" charset="-122"/>
                <a:ea typeface="微软雅黑" panose="020B0503020204020204" pitchFamily="34" charset="-122"/>
              </a:rPr>
              <a:t>．改革强军</a:t>
            </a:r>
          </a:p>
          <a:p>
            <a:pPr>
              <a:lnSpc>
                <a:spcPct val="150000"/>
              </a:lnSpc>
            </a:pPr>
            <a:r>
              <a:rPr lang="en-US" altLang="zh-CN" sz="3200" dirty="0">
                <a:latin typeface="微软雅黑" panose="020B0503020204020204" pitchFamily="34" charset="-122"/>
                <a:ea typeface="微软雅黑" panose="020B0503020204020204" pitchFamily="34" charset="-122"/>
              </a:rPr>
              <a:t>C</a:t>
            </a:r>
            <a:r>
              <a:rPr lang="zh-CN" altLang="zh-CN" sz="3200" dirty="0">
                <a:latin typeface="微软雅黑" panose="020B0503020204020204" pitchFamily="34" charset="-122"/>
                <a:ea typeface="微软雅黑" panose="020B0503020204020204" pitchFamily="34" charset="-122"/>
              </a:rPr>
              <a:t>．依法治军</a:t>
            </a:r>
          </a:p>
          <a:p>
            <a:pPr>
              <a:lnSpc>
                <a:spcPct val="150000"/>
              </a:lnSpc>
            </a:pPr>
            <a:r>
              <a:rPr lang="en-US" altLang="zh-CN" sz="3200" dirty="0">
                <a:latin typeface="微软雅黑" panose="020B0503020204020204" pitchFamily="34" charset="-122"/>
                <a:ea typeface="微软雅黑" panose="020B0503020204020204" pitchFamily="34" charset="-122"/>
              </a:rPr>
              <a:t>D</a:t>
            </a:r>
            <a:r>
              <a:rPr lang="zh-CN" altLang="zh-CN" sz="3200" dirty="0">
                <a:latin typeface="微软雅黑" panose="020B0503020204020204" pitchFamily="34" charset="-122"/>
                <a:ea typeface="微软雅黑" panose="020B0503020204020204" pitchFamily="34" charset="-122"/>
              </a:rPr>
              <a:t>．科技兴军</a:t>
            </a:r>
          </a:p>
          <a:p>
            <a:pPr>
              <a:lnSpc>
                <a:spcPct val="150000"/>
              </a:lnSpc>
            </a:pPr>
            <a:r>
              <a:rPr lang="en-US" altLang="zh-CN" sz="3200" dirty="0">
                <a:latin typeface="微软雅黑" panose="020B0503020204020204" pitchFamily="34" charset="-122"/>
                <a:ea typeface="微软雅黑" panose="020B0503020204020204" pitchFamily="34" charset="-122"/>
              </a:rPr>
              <a:t>E.   </a:t>
            </a:r>
            <a:r>
              <a:rPr lang="zh-CN" altLang="zh-CN" sz="3200" dirty="0">
                <a:latin typeface="微软雅黑" panose="020B0503020204020204" pitchFamily="34" charset="-122"/>
                <a:ea typeface="微软雅黑" panose="020B0503020204020204" pitchFamily="34" charset="-122"/>
              </a:rPr>
              <a:t>人才强军</a:t>
            </a:r>
          </a:p>
        </p:txBody>
      </p:sp>
    </p:spTree>
    <p:extLst>
      <p:ext uri="{BB962C8B-B14F-4D97-AF65-F5344CB8AC3E}">
        <p14:creationId xmlns:p14="http://schemas.microsoft.com/office/powerpoint/2010/main" val="2213754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flipV="1">
            <a:off x="7984480" y="0"/>
            <a:ext cx="7573020" cy="6858000"/>
          </a:xfrm>
          <a:custGeom>
            <a:avLst/>
            <a:gdLst>
              <a:gd name="connsiteX0" fmla="*/ 0 w 6515100"/>
              <a:gd name="connsiteY0" fmla="*/ 0 h 2680855"/>
              <a:gd name="connsiteX1" fmla="*/ 2396423 w 6515100"/>
              <a:gd name="connsiteY1" fmla="*/ 0 h 2680855"/>
              <a:gd name="connsiteX2" fmla="*/ 2466284 w 6515100"/>
              <a:gd name="connsiteY2" fmla="*/ 0 h 2680855"/>
              <a:gd name="connsiteX3" fmla="*/ 6515100 w 6515100"/>
              <a:gd name="connsiteY3" fmla="*/ 0 h 2680855"/>
              <a:gd name="connsiteX4" fmla="*/ 5033257 w 6515100"/>
              <a:gd name="connsiteY4" fmla="*/ 2680855 h 2680855"/>
              <a:gd name="connsiteX5" fmla="*/ 2466284 w 6515100"/>
              <a:gd name="connsiteY5" fmla="*/ 2680855 h 2680855"/>
              <a:gd name="connsiteX6" fmla="*/ 914580 w 6515100"/>
              <a:gd name="connsiteY6" fmla="*/ 2680855 h 2680855"/>
              <a:gd name="connsiteX7" fmla="*/ 0 w 6515100"/>
              <a:gd name="connsiteY7" fmla="*/ 2680855 h 2680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515100" h="2680855">
                <a:moveTo>
                  <a:pt x="0" y="0"/>
                </a:moveTo>
                <a:lnTo>
                  <a:pt x="2396423" y="0"/>
                </a:lnTo>
                <a:lnTo>
                  <a:pt x="2466284" y="0"/>
                </a:lnTo>
                <a:lnTo>
                  <a:pt x="6515100" y="0"/>
                </a:lnTo>
                <a:lnTo>
                  <a:pt x="5033257" y="2680855"/>
                </a:lnTo>
                <a:lnTo>
                  <a:pt x="2466284" y="2680855"/>
                </a:lnTo>
                <a:lnTo>
                  <a:pt x="914580" y="2680855"/>
                </a:lnTo>
                <a:lnTo>
                  <a:pt x="0" y="2680855"/>
                </a:lnTo>
                <a:close/>
              </a:path>
            </a:pathLst>
          </a:custGeom>
          <a:solidFill>
            <a:srgbClr val="123C86"/>
          </a:solidFill>
          <a:ln>
            <a:noFill/>
          </a:ln>
        </p:spPr>
        <p:style>
          <a:lnRef idx="2">
            <a:schemeClr val="accent1">
              <a:shade val="50000"/>
            </a:schemeClr>
          </a:lnRef>
          <a:fillRef idx="1">
            <a:schemeClr val="accent1"/>
          </a:fillRef>
          <a:effectRef idx="0">
            <a:schemeClr val="accent1"/>
          </a:effectRef>
          <a:fontRef idx="minor">
            <a:schemeClr val="lt1"/>
          </a:fontRef>
        </p:style>
        <p:txBody>
          <a:bodyPr lIns="68562" tIns="34281" rIns="68562" bIns="34281" rtlCol="0" anchor="ctr"/>
          <a:lstStyle/>
          <a:p>
            <a:pPr algn="ctr"/>
            <a:endParaRPr lang="zh-CN" altLang="en-US" dirty="0">
              <a:cs typeface="+mn-ea"/>
              <a:sym typeface="+mn-lt"/>
            </a:endParaRPr>
          </a:p>
        </p:txBody>
      </p:sp>
      <p:sp>
        <p:nvSpPr>
          <p:cNvPr id="3" name="任意多边形 2"/>
          <p:cNvSpPr/>
          <p:nvPr/>
        </p:nvSpPr>
        <p:spPr>
          <a:xfrm>
            <a:off x="7192653" y="1696826"/>
            <a:ext cx="6445171" cy="4586806"/>
          </a:xfrm>
          <a:custGeom>
            <a:avLst/>
            <a:gdLst>
              <a:gd name="connsiteX0" fmla="*/ 1046869 w 3108029"/>
              <a:gd name="connsiteY0" fmla="*/ 0 h 1893927"/>
              <a:gd name="connsiteX1" fmla="*/ 3108029 w 3108029"/>
              <a:gd name="connsiteY1" fmla="*/ 0 h 1893927"/>
              <a:gd name="connsiteX2" fmla="*/ 2061161 w 3108029"/>
              <a:gd name="connsiteY2" fmla="*/ 1893927 h 1893927"/>
              <a:gd name="connsiteX3" fmla="*/ 0 w 3108029"/>
              <a:gd name="connsiteY3" fmla="*/ 1893927 h 1893927"/>
              <a:gd name="connsiteX4" fmla="*/ 1046869 w 3108029"/>
              <a:gd name="connsiteY4" fmla="*/ 0 h 1893927"/>
              <a:gd name="connsiteX0" fmla="*/ 702371 w 3108029"/>
              <a:gd name="connsiteY0" fmla="*/ 3892 h 1893927"/>
              <a:gd name="connsiteX1" fmla="*/ 3108029 w 3108029"/>
              <a:gd name="connsiteY1" fmla="*/ 0 h 1893927"/>
              <a:gd name="connsiteX2" fmla="*/ 2061161 w 3108029"/>
              <a:gd name="connsiteY2" fmla="*/ 1893927 h 1893927"/>
              <a:gd name="connsiteX3" fmla="*/ 0 w 3108029"/>
              <a:gd name="connsiteY3" fmla="*/ 1893927 h 1893927"/>
              <a:gd name="connsiteX4" fmla="*/ 702371 w 3108029"/>
              <a:gd name="connsiteY4" fmla="*/ 3892 h 1893927"/>
              <a:gd name="connsiteX0" fmla="*/ 702371 w 3108029"/>
              <a:gd name="connsiteY0" fmla="*/ 3892 h 1893927"/>
              <a:gd name="connsiteX1" fmla="*/ 3108029 w 3108029"/>
              <a:gd name="connsiteY1" fmla="*/ 0 h 1893927"/>
              <a:gd name="connsiteX2" fmla="*/ 2586743 w 3108029"/>
              <a:gd name="connsiteY2" fmla="*/ 1893927 h 1893927"/>
              <a:gd name="connsiteX3" fmla="*/ 0 w 3108029"/>
              <a:gd name="connsiteY3" fmla="*/ 1893927 h 1893927"/>
              <a:gd name="connsiteX4" fmla="*/ 702371 w 3108029"/>
              <a:gd name="connsiteY4" fmla="*/ 3892 h 1893927"/>
              <a:gd name="connsiteX0" fmla="*/ 614038 w 3019696"/>
              <a:gd name="connsiteY0" fmla="*/ 3892 h 1893927"/>
              <a:gd name="connsiteX1" fmla="*/ 3019696 w 3019696"/>
              <a:gd name="connsiteY1" fmla="*/ 0 h 1893927"/>
              <a:gd name="connsiteX2" fmla="*/ 2498410 w 3019696"/>
              <a:gd name="connsiteY2" fmla="*/ 1893927 h 1893927"/>
              <a:gd name="connsiteX3" fmla="*/ 0 w 3019696"/>
              <a:gd name="connsiteY3" fmla="*/ 1893927 h 1893927"/>
              <a:gd name="connsiteX4" fmla="*/ 614038 w 3019696"/>
              <a:gd name="connsiteY4" fmla="*/ 3892 h 1893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9696" h="1893927">
                <a:moveTo>
                  <a:pt x="614038" y="3892"/>
                </a:moveTo>
                <a:lnTo>
                  <a:pt x="3019696" y="0"/>
                </a:lnTo>
                <a:lnTo>
                  <a:pt x="2498410" y="1893927"/>
                </a:lnTo>
                <a:lnTo>
                  <a:pt x="0" y="1893927"/>
                </a:lnTo>
                <a:lnTo>
                  <a:pt x="614038" y="3892"/>
                </a:lnTo>
                <a:close/>
              </a:path>
            </a:pathLst>
          </a:custGeom>
          <a:blipFill>
            <a:blip r:embed="rId3">
              <a:extLst>
                <a:ext uri="{BEBA8EAE-BF5A-486C-A8C5-ECC9F3942E4B}">
                  <a14:imgProps xmlns:a14="http://schemas.microsoft.com/office/drawing/2010/main">
                    <a14:imgLayer r:embed="rId4">
                      <a14:imgEffect>
                        <a14:artisticPastelsSmooth/>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62" tIns="34281" rIns="68562" bIns="34281" rtlCol="0" anchor="ctr">
            <a:noAutofit/>
          </a:bodyPr>
          <a:lstStyle/>
          <a:p>
            <a:pPr algn="ctr"/>
            <a:endParaRPr lang="zh-CN" altLang="en-US">
              <a:solidFill>
                <a:schemeClr val="tx1">
                  <a:lumMod val="75000"/>
                  <a:lumOff val="25000"/>
                </a:schemeClr>
              </a:solidFill>
              <a:cs typeface="+mn-ea"/>
              <a:sym typeface="+mn-lt"/>
            </a:endParaRPr>
          </a:p>
        </p:txBody>
      </p:sp>
      <p:sp>
        <p:nvSpPr>
          <p:cNvPr id="5" name="文本框 4"/>
          <p:cNvSpPr txBox="1"/>
          <p:nvPr/>
        </p:nvSpPr>
        <p:spPr>
          <a:xfrm>
            <a:off x="1310295" y="2478974"/>
            <a:ext cx="4298654" cy="1015663"/>
          </a:xfrm>
          <a:prstGeom prst="rect">
            <a:avLst/>
          </a:prstGeom>
          <a:noFill/>
        </p:spPr>
        <p:txBody>
          <a:bodyPr wrap="square" rtlCol="0">
            <a:spAutoFit/>
            <a:scene3d>
              <a:camera prst="orthographicFront"/>
              <a:lightRig rig="threePt" dir="t"/>
            </a:scene3d>
            <a:sp3d contourW="12700"/>
          </a:bodyPr>
          <a:lstStyle/>
          <a:p>
            <a:pPr algn="ctr"/>
            <a:r>
              <a:rPr lang="zh-CN" altLang="en-US" sz="6000" b="1" dirty="0">
                <a:solidFill>
                  <a:srgbClr val="0A2A69"/>
                </a:solidFill>
                <a:latin typeface="微软雅黑" panose="020B0503020204020204" pitchFamily="34" charset="-122"/>
                <a:ea typeface="微软雅黑" panose="020B0503020204020204" pitchFamily="34" charset="-122"/>
                <a:cs typeface="+mn-ea"/>
                <a:sym typeface="+mn-lt"/>
              </a:rPr>
              <a:t>感谢聆听</a:t>
            </a:r>
          </a:p>
        </p:txBody>
      </p:sp>
      <p:grpSp>
        <p:nvGrpSpPr>
          <p:cNvPr id="6" name="组合 5"/>
          <p:cNvGrpSpPr/>
          <p:nvPr/>
        </p:nvGrpSpPr>
        <p:grpSpPr>
          <a:xfrm>
            <a:off x="206206" y="166200"/>
            <a:ext cx="996473" cy="996473"/>
            <a:chOff x="11043963" y="295912"/>
            <a:chExt cx="996473" cy="996473"/>
          </a:xfrm>
        </p:grpSpPr>
        <p:sp>
          <p:nvSpPr>
            <p:cNvPr id="7" name="椭圆 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8" name="图片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Tree>
    <p:extLst>
      <p:ext uri="{BB962C8B-B14F-4D97-AF65-F5344CB8AC3E}">
        <p14:creationId xmlns:p14="http://schemas.microsoft.com/office/powerpoint/2010/main" val="26613901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1421678" y="0"/>
            <a:ext cx="6327911" cy="6858000"/>
          </a:xfrm>
          <a:custGeom>
            <a:avLst/>
            <a:gdLst>
              <a:gd name="connsiteX0" fmla="*/ 1640190 w 3150597"/>
              <a:gd name="connsiteY0" fmla="*/ 0 h 2967326"/>
              <a:gd name="connsiteX1" fmla="*/ 3150597 w 3150597"/>
              <a:gd name="connsiteY1" fmla="*/ 0 h 2967326"/>
              <a:gd name="connsiteX2" fmla="*/ 1510407 w 3150597"/>
              <a:gd name="connsiteY2" fmla="*/ 2967326 h 2967326"/>
              <a:gd name="connsiteX3" fmla="*/ 0 w 3150597"/>
              <a:gd name="connsiteY3" fmla="*/ 2967326 h 2967326"/>
              <a:gd name="connsiteX4" fmla="*/ 1640190 w 3150597"/>
              <a:gd name="connsiteY4" fmla="*/ 0 h 29673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0597" h="2967326">
                <a:moveTo>
                  <a:pt x="1640190" y="0"/>
                </a:moveTo>
                <a:lnTo>
                  <a:pt x="3150597" y="0"/>
                </a:lnTo>
                <a:lnTo>
                  <a:pt x="1510407" y="2967326"/>
                </a:lnTo>
                <a:lnTo>
                  <a:pt x="0" y="2967326"/>
                </a:lnTo>
                <a:lnTo>
                  <a:pt x="1640190" y="0"/>
                </a:lnTo>
                <a:close/>
              </a:path>
            </a:pathLst>
          </a:custGeom>
          <a:solidFill>
            <a:srgbClr val="0A2A69"/>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62" tIns="34281" rIns="68562" bIns="34281" rtlCol="0" anchor="ctr">
            <a:noAutofit/>
          </a:bodyPr>
          <a:lstStyle/>
          <a:p>
            <a:pPr algn="ctr"/>
            <a:endParaRPr lang="zh-CN" altLang="en-US">
              <a:solidFill>
                <a:srgbClr val="C00000"/>
              </a:solidFill>
              <a:cs typeface="+mn-ea"/>
              <a:sym typeface="+mn-lt"/>
            </a:endParaRPr>
          </a:p>
        </p:txBody>
      </p:sp>
      <p:sp>
        <p:nvSpPr>
          <p:cNvPr id="3" name="任意多边形 2"/>
          <p:cNvSpPr/>
          <p:nvPr/>
        </p:nvSpPr>
        <p:spPr>
          <a:xfrm>
            <a:off x="123179" y="1946683"/>
            <a:ext cx="4578033" cy="3224584"/>
          </a:xfrm>
          <a:custGeom>
            <a:avLst/>
            <a:gdLst>
              <a:gd name="connsiteX0" fmla="*/ 1046869 w 3108029"/>
              <a:gd name="connsiteY0" fmla="*/ 0 h 1893927"/>
              <a:gd name="connsiteX1" fmla="*/ 3108029 w 3108029"/>
              <a:gd name="connsiteY1" fmla="*/ 0 h 1893927"/>
              <a:gd name="connsiteX2" fmla="*/ 2061161 w 3108029"/>
              <a:gd name="connsiteY2" fmla="*/ 1893927 h 1893927"/>
              <a:gd name="connsiteX3" fmla="*/ 0 w 3108029"/>
              <a:gd name="connsiteY3" fmla="*/ 1893927 h 1893927"/>
              <a:gd name="connsiteX4" fmla="*/ 1046869 w 3108029"/>
              <a:gd name="connsiteY4" fmla="*/ 0 h 1893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08029" h="1893927">
                <a:moveTo>
                  <a:pt x="1046869" y="0"/>
                </a:moveTo>
                <a:lnTo>
                  <a:pt x="3108029" y="0"/>
                </a:lnTo>
                <a:lnTo>
                  <a:pt x="2061161" y="1893927"/>
                </a:lnTo>
                <a:lnTo>
                  <a:pt x="0" y="1893927"/>
                </a:lnTo>
                <a:lnTo>
                  <a:pt x="1046869" y="0"/>
                </a:lnTo>
                <a:close/>
              </a:path>
            </a:pathLst>
          </a:cu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lIns="68562" tIns="34281" rIns="68562" bIns="34281" rtlCol="0" anchor="ctr">
            <a:noAutofit/>
          </a:bodyPr>
          <a:lstStyle/>
          <a:p>
            <a:pPr algn="ctr"/>
            <a:endParaRPr lang="zh-CN" altLang="en-US">
              <a:solidFill>
                <a:schemeClr val="tx1">
                  <a:lumMod val="75000"/>
                  <a:lumOff val="25000"/>
                </a:schemeClr>
              </a:solidFill>
              <a:cs typeface="+mn-ea"/>
              <a:sym typeface="+mn-lt"/>
            </a:endParaRPr>
          </a:p>
        </p:txBody>
      </p:sp>
      <p:grpSp>
        <p:nvGrpSpPr>
          <p:cNvPr id="43" name="组合 42"/>
          <p:cNvGrpSpPr/>
          <p:nvPr/>
        </p:nvGrpSpPr>
        <p:grpSpPr>
          <a:xfrm>
            <a:off x="3284145" y="1006817"/>
            <a:ext cx="2463185" cy="5702300"/>
            <a:chOff x="3416915" y="1384300"/>
            <a:chExt cx="2002160" cy="4724400"/>
          </a:xfrm>
        </p:grpSpPr>
        <p:cxnSp>
          <p:nvCxnSpPr>
            <p:cNvPr id="4" name="直接连接符 3"/>
            <p:cNvCxnSpPr/>
            <p:nvPr/>
          </p:nvCxnSpPr>
          <p:spPr>
            <a:xfrm flipH="1">
              <a:off x="4160414" y="1384300"/>
              <a:ext cx="1258661" cy="2598253"/>
            </a:xfrm>
            <a:prstGeom prst="line">
              <a:avLst/>
            </a:prstGeom>
            <a:ln w="19050">
              <a:solidFill>
                <a:srgbClr val="50565C"/>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flipH="1">
              <a:off x="3742700" y="3650218"/>
              <a:ext cx="778304" cy="1541953"/>
            </a:xfrm>
            <a:prstGeom prst="line">
              <a:avLst/>
            </a:prstGeom>
            <a:ln w="19050">
              <a:solidFill>
                <a:srgbClr val="50565C"/>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flipH="1">
              <a:off x="3416915" y="3428083"/>
              <a:ext cx="1318488" cy="2680617"/>
            </a:xfrm>
            <a:prstGeom prst="line">
              <a:avLst/>
            </a:prstGeom>
            <a:ln w="19050">
              <a:solidFill>
                <a:srgbClr val="50565C"/>
              </a:solidFill>
            </a:ln>
          </p:spPr>
          <p:style>
            <a:lnRef idx="1">
              <a:schemeClr val="accent1"/>
            </a:lnRef>
            <a:fillRef idx="0">
              <a:schemeClr val="accent1"/>
            </a:fillRef>
            <a:effectRef idx="0">
              <a:schemeClr val="accent1"/>
            </a:effectRef>
            <a:fontRef idx="minor">
              <a:schemeClr val="tx1"/>
            </a:fontRef>
          </p:style>
        </p:cxnSp>
      </p:grpSp>
      <p:sp>
        <p:nvSpPr>
          <p:cNvPr id="7" name="Text Box 3"/>
          <p:cNvSpPr>
            <a:spLocks noChangeArrowheads="1"/>
          </p:cNvSpPr>
          <p:nvPr/>
        </p:nvSpPr>
        <p:spPr bwMode="auto">
          <a:xfrm>
            <a:off x="2328579" y="1275606"/>
            <a:ext cx="1337510" cy="623229"/>
          </a:xfrm>
          <a:prstGeom prst="rect">
            <a:avLst/>
          </a:prstGeom>
          <a:noFill/>
        </p:spPr>
        <p:txBody>
          <a:bodyPr wrap="none" lIns="68562" tIns="34281" rIns="68562" bIns="34281">
            <a:spAutoFit/>
          </a:bodyPr>
          <a:lstStyle/>
          <a:p>
            <a:pPr algn="ctr"/>
            <a:r>
              <a:rPr lang="zh-CN" altLang="en-US" sz="3600" b="1" dirty="0">
                <a:solidFill>
                  <a:schemeClr val="bg1"/>
                </a:solidFill>
                <a:latin typeface="微软雅黑" panose="020B0503020204020204" pitchFamily="34" charset="-122"/>
                <a:ea typeface="微软雅黑" panose="020B0503020204020204" pitchFamily="34" charset="-122"/>
                <a:cs typeface="+mn-ea"/>
                <a:sym typeface="+mn-lt"/>
              </a:rPr>
              <a:t>目  录</a:t>
            </a:r>
            <a:endParaRPr lang="en-US" altLang="zh-CN" sz="3600" b="1" dirty="0">
              <a:solidFill>
                <a:schemeClr val="bg1"/>
              </a:solidFill>
              <a:latin typeface="微软雅黑" panose="020B0503020204020204" pitchFamily="34" charset="-122"/>
              <a:ea typeface="微软雅黑" panose="020B0503020204020204" pitchFamily="34" charset="-122"/>
              <a:cs typeface="+mn-ea"/>
              <a:sym typeface="+mn-lt"/>
            </a:endParaRPr>
          </a:p>
        </p:txBody>
      </p:sp>
      <p:grpSp>
        <p:nvGrpSpPr>
          <p:cNvPr id="8" name="组合 7"/>
          <p:cNvGrpSpPr/>
          <p:nvPr/>
        </p:nvGrpSpPr>
        <p:grpSpPr>
          <a:xfrm>
            <a:off x="5903236" y="1755472"/>
            <a:ext cx="3041628" cy="807895"/>
            <a:chOff x="4882349" y="807433"/>
            <a:chExt cx="3041628" cy="807895"/>
          </a:xfrm>
        </p:grpSpPr>
        <p:sp>
          <p:nvSpPr>
            <p:cNvPr id="9" name="TextBox 32"/>
            <p:cNvSpPr txBox="1">
              <a:spLocks noChangeArrowheads="1"/>
            </p:cNvSpPr>
            <p:nvPr/>
          </p:nvSpPr>
          <p:spPr bwMode="auto">
            <a:xfrm>
              <a:off x="4882349" y="807433"/>
              <a:ext cx="859815" cy="807895"/>
            </a:xfrm>
            <a:prstGeom prst="rect">
              <a:avLst/>
            </a:prstGeom>
            <a:solidFill>
              <a:srgbClr val="254061"/>
            </a:solidFill>
            <a:ln>
              <a:noFill/>
            </a:ln>
          </p:spPr>
          <p:txBody>
            <a:bodyPr wrap="none" lIns="68562" tIns="34281" rIns="68562" bIns="34281" anchor="ct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4800" dirty="0">
                  <a:solidFill>
                    <a:srgbClr val="F1F1F1"/>
                  </a:solidFill>
                  <a:latin typeface="微软雅黑" panose="020B0503020204020204" pitchFamily="34" charset="-122"/>
                  <a:ea typeface="微软雅黑" panose="020B0503020204020204" pitchFamily="34" charset="-122"/>
                  <a:cs typeface="+mn-ea"/>
                  <a:sym typeface="+mn-lt"/>
                </a:rPr>
                <a:t>01</a:t>
              </a:r>
              <a:endParaRPr lang="zh-CN" altLang="en-US" sz="4800" dirty="0">
                <a:solidFill>
                  <a:srgbClr val="F1F1F1"/>
                </a:solidFill>
                <a:latin typeface="微软雅黑" panose="020B0503020204020204" pitchFamily="34" charset="-122"/>
                <a:ea typeface="微软雅黑" panose="020B0503020204020204" pitchFamily="34" charset="-122"/>
                <a:cs typeface="+mn-ea"/>
                <a:sym typeface="+mn-lt"/>
              </a:endParaRPr>
            </a:p>
          </p:txBody>
        </p:sp>
        <p:sp>
          <p:nvSpPr>
            <p:cNvPr id="11" name="矩形 10"/>
            <p:cNvSpPr/>
            <p:nvPr/>
          </p:nvSpPr>
          <p:spPr>
            <a:xfrm>
              <a:off x="5687467" y="996330"/>
              <a:ext cx="2236510"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什么是战争</a:t>
              </a:r>
            </a:p>
          </p:txBody>
        </p:sp>
      </p:grpSp>
      <p:grpSp>
        <p:nvGrpSpPr>
          <p:cNvPr id="13" name="组合 12"/>
          <p:cNvGrpSpPr/>
          <p:nvPr/>
        </p:nvGrpSpPr>
        <p:grpSpPr>
          <a:xfrm>
            <a:off x="5903235" y="2981974"/>
            <a:ext cx="3862366" cy="807895"/>
            <a:chOff x="4882348" y="1786101"/>
            <a:chExt cx="3862366" cy="807895"/>
          </a:xfrm>
        </p:grpSpPr>
        <p:sp>
          <p:nvSpPr>
            <p:cNvPr id="14" name="TextBox 32"/>
            <p:cNvSpPr txBox="1">
              <a:spLocks noChangeArrowheads="1"/>
            </p:cNvSpPr>
            <p:nvPr/>
          </p:nvSpPr>
          <p:spPr bwMode="auto">
            <a:xfrm>
              <a:off x="4882348" y="1786101"/>
              <a:ext cx="859814" cy="807895"/>
            </a:xfrm>
            <a:prstGeom prst="rect">
              <a:avLst/>
            </a:prstGeom>
            <a:solidFill>
              <a:srgbClr val="C00000"/>
            </a:solidFill>
            <a:ln>
              <a:noFill/>
            </a:ln>
          </p:spPr>
          <p:txBody>
            <a:bodyPr wrap="none" lIns="68562" tIns="34281" rIns="68562" bIns="34281" anchor="ct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4800" dirty="0">
                  <a:solidFill>
                    <a:srgbClr val="F1F1F1"/>
                  </a:solidFill>
                  <a:latin typeface="微软雅黑" panose="020B0503020204020204" pitchFamily="34" charset="-122"/>
                  <a:ea typeface="微软雅黑" panose="020B0503020204020204" pitchFamily="34" charset="-122"/>
                  <a:cs typeface="+mn-ea"/>
                  <a:sym typeface="+mn-lt"/>
                </a:rPr>
                <a:t>02</a:t>
              </a:r>
              <a:endParaRPr lang="zh-CN" altLang="en-US" sz="4800" dirty="0">
                <a:solidFill>
                  <a:srgbClr val="F1F1F1"/>
                </a:solidFill>
                <a:latin typeface="微软雅黑" panose="020B0503020204020204" pitchFamily="34" charset="-122"/>
                <a:ea typeface="微软雅黑" panose="020B0503020204020204" pitchFamily="34" charset="-122"/>
                <a:cs typeface="+mn-ea"/>
                <a:sym typeface="+mn-lt"/>
              </a:endParaRPr>
            </a:p>
          </p:txBody>
        </p:sp>
        <p:sp>
          <p:nvSpPr>
            <p:cNvPr id="16" name="矩形 15"/>
            <p:cNvSpPr/>
            <p:nvPr/>
          </p:nvSpPr>
          <p:spPr>
            <a:xfrm>
              <a:off x="5687467" y="1939830"/>
              <a:ext cx="3057247"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为什么会有战争</a:t>
              </a:r>
            </a:p>
          </p:txBody>
        </p:sp>
      </p:grpSp>
      <p:grpSp>
        <p:nvGrpSpPr>
          <p:cNvPr id="15" name="组合 14"/>
          <p:cNvGrpSpPr/>
          <p:nvPr/>
        </p:nvGrpSpPr>
        <p:grpSpPr>
          <a:xfrm>
            <a:off x="5928636" y="4206572"/>
            <a:ext cx="3451996" cy="807895"/>
            <a:chOff x="4882349" y="807433"/>
            <a:chExt cx="3451996" cy="807895"/>
          </a:xfrm>
        </p:grpSpPr>
        <p:sp>
          <p:nvSpPr>
            <p:cNvPr id="17" name="TextBox 32"/>
            <p:cNvSpPr txBox="1">
              <a:spLocks noChangeArrowheads="1"/>
            </p:cNvSpPr>
            <p:nvPr/>
          </p:nvSpPr>
          <p:spPr bwMode="auto">
            <a:xfrm>
              <a:off x="4882349" y="807433"/>
              <a:ext cx="859815" cy="807895"/>
            </a:xfrm>
            <a:prstGeom prst="rect">
              <a:avLst/>
            </a:prstGeom>
            <a:solidFill>
              <a:srgbClr val="254061"/>
            </a:solidFill>
            <a:ln>
              <a:noFill/>
            </a:ln>
          </p:spPr>
          <p:txBody>
            <a:bodyPr wrap="none" lIns="68562" tIns="34281" rIns="68562" bIns="34281" anchor="ct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4800" dirty="0">
                  <a:solidFill>
                    <a:srgbClr val="F1F1F1"/>
                  </a:solidFill>
                  <a:latin typeface="微软雅黑" panose="020B0503020204020204" pitchFamily="34" charset="-122"/>
                  <a:ea typeface="微软雅黑" panose="020B0503020204020204" pitchFamily="34" charset="-122"/>
                  <a:cs typeface="+mn-ea"/>
                  <a:sym typeface="+mn-lt"/>
                </a:rPr>
                <a:t>03</a:t>
              </a:r>
              <a:endParaRPr lang="zh-CN" altLang="en-US" sz="4800" dirty="0">
                <a:solidFill>
                  <a:srgbClr val="F1F1F1"/>
                </a:solidFill>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5687467" y="996330"/>
              <a:ext cx="2646878"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怎么对待战争</a:t>
              </a:r>
            </a:p>
          </p:txBody>
        </p:sp>
      </p:grpSp>
      <p:grpSp>
        <p:nvGrpSpPr>
          <p:cNvPr id="19" name="组合 18"/>
          <p:cNvGrpSpPr/>
          <p:nvPr/>
        </p:nvGrpSpPr>
        <p:grpSpPr>
          <a:xfrm>
            <a:off x="5966735" y="5471174"/>
            <a:ext cx="5503841" cy="807895"/>
            <a:chOff x="4882348" y="1786101"/>
            <a:chExt cx="5503841" cy="807895"/>
          </a:xfrm>
        </p:grpSpPr>
        <p:sp>
          <p:nvSpPr>
            <p:cNvPr id="20" name="TextBox 32"/>
            <p:cNvSpPr txBox="1">
              <a:spLocks noChangeArrowheads="1"/>
            </p:cNvSpPr>
            <p:nvPr/>
          </p:nvSpPr>
          <p:spPr bwMode="auto">
            <a:xfrm>
              <a:off x="4882348" y="1786101"/>
              <a:ext cx="859815" cy="807895"/>
            </a:xfrm>
            <a:prstGeom prst="rect">
              <a:avLst/>
            </a:prstGeom>
            <a:solidFill>
              <a:srgbClr val="C00000"/>
            </a:solidFill>
            <a:ln>
              <a:noFill/>
            </a:ln>
          </p:spPr>
          <p:txBody>
            <a:bodyPr wrap="none" lIns="68562" tIns="34281" rIns="68562" bIns="34281" anchor="ctr">
              <a:spAutoFit/>
            </a:bodyPr>
            <a:lstStyle>
              <a:lvl1pPr eaLnBrk="0" hangingPunct="0">
                <a:defRPr>
                  <a:solidFill>
                    <a:schemeClr val="tx1"/>
                  </a:solidFill>
                  <a:latin typeface="Calibri" panose="020F0502020204030204" charset="0"/>
                  <a:ea typeface="宋体" panose="02010600030101010101" pitchFamily="2" charset="-122"/>
                </a:defRPr>
              </a:lvl1pPr>
              <a:lvl2pPr marL="742950" indent="-285750" eaLnBrk="0" hangingPunct="0">
                <a:defRPr>
                  <a:solidFill>
                    <a:schemeClr val="tx1"/>
                  </a:solidFill>
                  <a:latin typeface="Calibri" panose="020F0502020204030204" charset="0"/>
                  <a:ea typeface="宋体" panose="02010600030101010101" pitchFamily="2" charset="-122"/>
                </a:defRPr>
              </a:lvl2pPr>
              <a:lvl3pPr marL="1143000" indent="-228600" eaLnBrk="0" hangingPunct="0">
                <a:defRPr>
                  <a:solidFill>
                    <a:schemeClr val="tx1"/>
                  </a:solidFill>
                  <a:latin typeface="Calibri" panose="020F0502020204030204" charset="0"/>
                  <a:ea typeface="宋体" panose="02010600030101010101" pitchFamily="2" charset="-122"/>
                </a:defRPr>
              </a:lvl3pPr>
              <a:lvl4pPr marL="1600200" indent="-228600" eaLnBrk="0" hangingPunct="0">
                <a:defRPr>
                  <a:solidFill>
                    <a:schemeClr val="tx1"/>
                  </a:solidFill>
                  <a:latin typeface="Calibri" panose="020F0502020204030204" charset="0"/>
                  <a:ea typeface="宋体" panose="02010600030101010101" pitchFamily="2" charset="-122"/>
                </a:defRPr>
              </a:lvl4pPr>
              <a:lvl5pPr marL="2057400" indent="-228600" eaLnBrk="0" hangingPunct="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pPr algn="ctr" eaLnBrk="1" hangingPunct="1"/>
              <a:r>
                <a:rPr lang="en-US" altLang="zh-CN" sz="4800" dirty="0">
                  <a:solidFill>
                    <a:srgbClr val="F1F1F1"/>
                  </a:solidFill>
                  <a:latin typeface="微软雅黑" panose="020B0503020204020204" pitchFamily="34" charset="-122"/>
                  <a:ea typeface="微软雅黑" panose="020B0503020204020204" pitchFamily="34" charset="-122"/>
                  <a:cs typeface="+mn-ea"/>
                  <a:sym typeface="+mn-lt"/>
                </a:rPr>
                <a:t>04</a:t>
              </a:r>
              <a:endParaRPr lang="zh-CN" altLang="en-US" sz="4800" dirty="0">
                <a:solidFill>
                  <a:srgbClr val="F1F1F1"/>
                </a:solidFill>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5687467" y="1939830"/>
              <a:ext cx="4698722"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战争形态演变与军事变革</a:t>
              </a:r>
            </a:p>
          </p:txBody>
        </p:sp>
      </p:grpSp>
    </p:spTree>
    <p:extLst>
      <p:ext uri="{BB962C8B-B14F-4D97-AF65-F5344CB8AC3E}">
        <p14:creationId xmlns:p14="http://schemas.microsoft.com/office/powerpoint/2010/main" val="7943922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1843" y="3074306"/>
            <a:ext cx="2523664" cy="732508"/>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sz="3200" b="1" dirty="0">
                <a:solidFill>
                  <a:schemeClr val="tx1"/>
                </a:solidFill>
              </a:rPr>
              <a:t>1.</a:t>
            </a:r>
            <a:r>
              <a:rPr lang="zh-CN" altLang="en-US" sz="3200" b="1" dirty="0">
                <a:solidFill>
                  <a:schemeClr val="tx1"/>
                </a:solidFill>
              </a:rPr>
              <a:t>打群架</a:t>
            </a:r>
          </a:p>
        </p:txBody>
      </p:sp>
      <p:sp>
        <p:nvSpPr>
          <p:cNvPr id="9" name="文本框 8"/>
          <p:cNvSpPr txBox="1"/>
          <p:nvPr/>
        </p:nvSpPr>
        <p:spPr>
          <a:xfrm>
            <a:off x="2975613" y="14886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（一）什么是战争</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pic>
        <p:nvPicPr>
          <p:cNvPr id="1026" name="Picture 2" descr="C:\Users\春哥\Desktop\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98" y="4084891"/>
            <a:ext cx="2790209" cy="241639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4008281" y="3074306"/>
            <a:ext cx="3558128" cy="3426978"/>
            <a:chOff x="4008281" y="3074306"/>
            <a:chExt cx="3558128" cy="3426978"/>
          </a:xfrm>
        </p:grpSpPr>
        <p:sp>
          <p:nvSpPr>
            <p:cNvPr id="19" name="文本框 5"/>
            <p:cNvSpPr txBox="1"/>
            <p:nvPr/>
          </p:nvSpPr>
          <p:spPr>
            <a:xfrm>
              <a:off x="4008281" y="3074306"/>
              <a:ext cx="3558128" cy="732508"/>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sz="3200" b="1" dirty="0">
                  <a:solidFill>
                    <a:schemeClr val="tx1"/>
                  </a:solidFill>
                </a:rPr>
                <a:t>2.</a:t>
              </a:r>
              <a:r>
                <a:rPr lang="zh-CN" altLang="en-US" sz="3200" b="1" dirty="0">
                  <a:solidFill>
                    <a:schemeClr val="tx1"/>
                  </a:solidFill>
                </a:rPr>
                <a:t>新冠病毒阻击战</a:t>
              </a:r>
            </a:p>
          </p:txBody>
        </p:sp>
        <p:pic>
          <p:nvPicPr>
            <p:cNvPr id="2050" name="Picture 2" descr="C:\Users\春哥\Desktop\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0018" y="4084891"/>
              <a:ext cx="3138020" cy="24163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8503286" y="3074306"/>
            <a:ext cx="3260018" cy="3683594"/>
            <a:chOff x="8503286" y="3074306"/>
            <a:chExt cx="3260018" cy="3683594"/>
          </a:xfrm>
        </p:grpSpPr>
        <p:sp>
          <p:nvSpPr>
            <p:cNvPr id="20" name="文本框 5"/>
            <p:cNvSpPr txBox="1"/>
            <p:nvPr/>
          </p:nvSpPr>
          <p:spPr>
            <a:xfrm>
              <a:off x="8503286" y="3074306"/>
              <a:ext cx="3114483" cy="732508"/>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sz="3200" b="1" dirty="0">
                  <a:solidFill>
                    <a:schemeClr val="tx1"/>
                  </a:solidFill>
                </a:rPr>
                <a:t>3.</a:t>
              </a:r>
              <a:r>
                <a:rPr lang="zh-CN" altLang="en-US" sz="3200" b="1" dirty="0">
                  <a:solidFill>
                    <a:schemeClr val="tx1"/>
                  </a:solidFill>
                </a:rPr>
                <a:t>中美战略竞争</a:t>
              </a:r>
            </a:p>
          </p:txBody>
        </p:sp>
        <p:pic>
          <p:nvPicPr>
            <p:cNvPr id="2051" name="Picture 3" descr="C:\Users\春哥\Desktop\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8821" y="3994456"/>
              <a:ext cx="2595720" cy="1841894"/>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5"/>
            <p:cNvSpPr txBox="1"/>
            <p:nvPr/>
          </p:nvSpPr>
          <p:spPr>
            <a:xfrm>
              <a:off x="8648821" y="5945370"/>
              <a:ext cx="3114483" cy="812530"/>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solidFill>
                </a:rPr>
                <a:t>经贸战；金融战；石油战；外交战；芯片战；舆论战</a:t>
              </a:r>
            </a:p>
          </p:txBody>
        </p:sp>
      </p:grpSp>
      <p:cxnSp>
        <p:nvCxnSpPr>
          <p:cNvPr id="7" name="直接连接符 6"/>
          <p:cNvCxnSpPr/>
          <p:nvPr/>
        </p:nvCxnSpPr>
        <p:spPr>
          <a:xfrm>
            <a:off x="3717891" y="3195376"/>
            <a:ext cx="35169" cy="33059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757328" y="3195376"/>
            <a:ext cx="35169" cy="330590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3489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1000"/>
                                        <p:tgtEl>
                                          <p:spTgt spid="23"/>
                                        </p:tgtEl>
                                      </p:cBhvr>
                                    </p:animEffect>
                                    <p:anim calcmode="lin" valueType="num">
                                      <p:cBhvr>
                                        <p:cTn id="13" dur="1000" fill="hold"/>
                                        <p:tgtEl>
                                          <p:spTgt spid="23"/>
                                        </p:tgtEl>
                                        <p:attrNameLst>
                                          <p:attrName>ppt_x</p:attrName>
                                        </p:attrNameLst>
                                      </p:cBhvr>
                                      <p:tavLst>
                                        <p:tav tm="0">
                                          <p:val>
                                            <p:strVal val="#ppt_x"/>
                                          </p:val>
                                        </p:tav>
                                        <p:tav tm="100000">
                                          <p:val>
                                            <p:strVal val="#ppt_x"/>
                                          </p:val>
                                        </p:tav>
                                      </p:tavLst>
                                    </p:anim>
                                    <p:anim calcmode="lin" valueType="num">
                                      <p:cBhvr>
                                        <p:cTn id="14"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2975613" y="14886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（一）什么是战争</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sp>
        <p:nvSpPr>
          <p:cNvPr id="24" name="Rectangle 8"/>
          <p:cNvSpPr>
            <a:spLocks noChangeArrowheads="1"/>
          </p:cNvSpPr>
          <p:nvPr/>
        </p:nvSpPr>
        <p:spPr bwMode="auto">
          <a:xfrm>
            <a:off x="4523875" y="2819401"/>
            <a:ext cx="7272890" cy="892552"/>
          </a:xfrm>
          <a:prstGeom prst="rect">
            <a:avLst/>
          </a:prstGeom>
          <a:noFill/>
          <a:ln w="0">
            <a:solidFill>
              <a:srgbClr val="339966"/>
            </a:solidFill>
            <a:miter lim="800000"/>
            <a:headEnd/>
            <a:tailEnd/>
          </a:ln>
        </p:spPr>
        <p:txBody>
          <a:bodyPr wrap="square">
            <a:spAutoFit/>
          </a:bodyPr>
          <a:lstStyle/>
          <a:p>
            <a:pPr algn="ctr">
              <a:lnSpc>
                <a:spcPct val="140000"/>
              </a:lnSpc>
              <a:defRPr/>
            </a:pPr>
            <a:r>
              <a:rPr lang="zh-CN" altLang="en-US"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自然属性</a:t>
            </a:r>
            <a:r>
              <a:rPr lang="en-US" altLang="zh-CN" sz="4000" b="1" kern="10" spc="-150" dirty="0">
                <a:ln w="3175">
                  <a:solidFill>
                    <a:schemeClr val="tx1"/>
                  </a:solidFill>
                  <a:round/>
                  <a:headEnd/>
                  <a:tailEnd/>
                </a:ln>
                <a:solidFill>
                  <a:srgbClr val="FFFF00"/>
                </a:solidFill>
                <a:effectLst>
                  <a:outerShdw blurRad="76200" dist="25400" dir="5400000" algn="ctr" rotWithShape="0">
                    <a:schemeClr val="tx1"/>
                  </a:outerShdw>
                </a:effectLst>
                <a:latin typeface="华文隶书" pitchFamily="2" charset="-122"/>
                <a:ea typeface="华文隶书" pitchFamily="2" charset="-122"/>
              </a:rPr>
              <a:t>——</a:t>
            </a:r>
            <a:r>
              <a:rPr lang="zh-CN" altLang="en-US"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rPr>
              <a:t>暴烈性</a:t>
            </a:r>
            <a:endParaRPr lang="en-US" altLang="zh-CN" sz="4000" b="1" kern="10" spc="-150" dirty="0">
              <a:ln w="3175">
                <a:solidFill>
                  <a:schemeClr val="tx1"/>
                </a:solidFill>
                <a:round/>
                <a:headEnd/>
                <a:tailEnd/>
              </a:ln>
              <a:solidFill>
                <a:srgbClr val="FFFFFF"/>
              </a:solidFill>
              <a:effectLst>
                <a:outerShdw blurRad="76200" dist="25400" dir="5400000" algn="ctr" rotWithShape="0">
                  <a:schemeClr val="tx1"/>
                </a:outerShdw>
              </a:effectLst>
              <a:latin typeface="华文隶书" pitchFamily="2" charset="-122"/>
              <a:ea typeface="华文隶书" pitchFamily="2" charset="-122"/>
            </a:endParaRPr>
          </a:p>
        </p:txBody>
      </p:sp>
      <p:sp>
        <p:nvSpPr>
          <p:cNvPr id="19" name="Rectangle 8"/>
          <p:cNvSpPr>
            <a:spLocks noChangeArrowheads="1"/>
          </p:cNvSpPr>
          <p:nvPr/>
        </p:nvSpPr>
        <p:spPr bwMode="auto">
          <a:xfrm>
            <a:off x="4523874" y="3858003"/>
            <a:ext cx="7272890" cy="2893100"/>
          </a:xfrm>
          <a:prstGeom prst="rect">
            <a:avLst/>
          </a:prstGeom>
          <a:noFill/>
          <a:ln w="0">
            <a:solidFill>
              <a:srgbClr val="339966"/>
            </a:solidFill>
            <a:miter lim="800000"/>
            <a:headEnd/>
            <a:tailEnd/>
          </a:ln>
        </p:spPr>
        <p:txBody>
          <a:bodyPr wrap="square">
            <a:spAutoFit/>
          </a:bodyPr>
          <a:lstStyle/>
          <a:p>
            <a:pPr algn="just">
              <a:lnSpc>
                <a:spcPct val="130000"/>
              </a:lnSpc>
              <a:defRPr/>
            </a:pP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战争是迫使敌人屈从我方意志的</a:t>
            </a:r>
            <a:r>
              <a:rPr kumimoji="1" lang="zh-CN" altLang="en-US" sz="2800" b="1" u="sng"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暴力行为</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en-US" altLang="zh-CN"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克劳塞维茨</a:t>
            </a:r>
            <a:endPar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a:p>
            <a:pPr algn="just">
              <a:lnSpc>
                <a:spcPct val="130000"/>
              </a:lnSpc>
              <a:defRPr/>
            </a:pP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p>
          <a:p>
            <a:pPr algn="just">
              <a:lnSpc>
                <a:spcPct val="130000"/>
              </a:lnSpc>
              <a:defRPr/>
            </a:pP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兵者，国之大事，</a:t>
            </a:r>
            <a:r>
              <a:rPr kumimoji="1" lang="zh-CN" altLang="en-US" sz="2800" b="1" u="sng"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死生之地，存亡之道</a:t>
            </a:r>
            <a:r>
              <a:rPr kumimoji="1" lang="zh-CN" altLang="en-US"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，不可不察也。</a:t>
            </a:r>
            <a:r>
              <a:rPr kumimoji="1" lang="en-US" altLang="zh-CN" sz="28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  </a:t>
            </a:r>
            <a:r>
              <a:rPr kumimoji="1" lang="en-US" altLang="zh-CN"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a:t>
            </a:r>
            <a:r>
              <a:rPr kumimoji="1" lang="zh-CN" altLang="en-US"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rPr>
              <a:t>孙  子</a:t>
            </a:r>
            <a:endParaRPr kumimoji="1" lang="en-US" altLang="zh-CN" sz="2400" b="1" dirty="0">
              <a:ln w="1905">
                <a:solidFill>
                  <a:srgbClr val="330E07"/>
                </a:solidFill>
              </a:ln>
              <a:effectLst>
                <a:outerShdw blurRad="38100" dist="38100" dir="2700000" algn="tl">
                  <a:srgbClr val="000000">
                    <a:alpha val="43137"/>
                  </a:srgbClr>
                </a:outerShdw>
              </a:effectLst>
              <a:latin typeface="方正大黑简体" panose="03000509000000000000" pitchFamily="65" charset="-122"/>
              <a:ea typeface="方正大黑简体" panose="03000509000000000000" pitchFamily="65" charset="-122"/>
            </a:endParaRPr>
          </a:p>
        </p:txBody>
      </p:sp>
      <p:pic>
        <p:nvPicPr>
          <p:cNvPr id="2050" name="Picture 2" descr="C:\Users\春哥\Desktop\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47700" y="2694277"/>
            <a:ext cx="3746500" cy="1826923"/>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Users\春哥\Desktop\2.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7896" y="4991568"/>
            <a:ext cx="3716304" cy="17595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527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u=3021218770,1875760715&amp;fm=26&amp;gp=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58777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94031" y="1293904"/>
            <a:ext cx="11102734" cy="115901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1843" y="3074306"/>
            <a:ext cx="2523664" cy="732508"/>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sz="3200" b="1" dirty="0">
                <a:solidFill>
                  <a:schemeClr val="tx1"/>
                </a:solidFill>
              </a:rPr>
              <a:t>1.</a:t>
            </a:r>
            <a:r>
              <a:rPr lang="zh-CN" altLang="en-US" sz="3200" b="1" dirty="0">
                <a:solidFill>
                  <a:schemeClr val="tx1"/>
                </a:solidFill>
              </a:rPr>
              <a:t>打群架</a:t>
            </a:r>
          </a:p>
        </p:txBody>
      </p:sp>
      <p:sp>
        <p:nvSpPr>
          <p:cNvPr id="9" name="文本框 8"/>
          <p:cNvSpPr txBox="1"/>
          <p:nvPr/>
        </p:nvSpPr>
        <p:spPr>
          <a:xfrm>
            <a:off x="2975613" y="1488689"/>
            <a:ext cx="5413827" cy="769441"/>
          </a:xfrm>
          <a:prstGeom prst="rect">
            <a:avLst/>
          </a:prstGeom>
          <a:noFill/>
        </p:spPr>
        <p:txBody>
          <a:bodyPr wrap="square" rtlCol="0">
            <a:spAutoFit/>
          </a:bodyPr>
          <a:lstStyle/>
          <a:p>
            <a:pPr algn="ctr"/>
            <a:r>
              <a:rPr lang="zh-CN" altLang="en-US" sz="4400" b="1" dirty="0">
                <a:solidFill>
                  <a:schemeClr val="bg1"/>
                </a:solidFill>
                <a:latin typeface="微软雅黑" panose="020B0503020204020204" pitchFamily="34" charset="-122"/>
                <a:ea typeface="微软雅黑" panose="020B0503020204020204" pitchFamily="34" charset="-122"/>
              </a:rPr>
              <a:t>（一）什么是战争</a:t>
            </a:r>
          </a:p>
        </p:txBody>
      </p:sp>
      <p:sp>
        <p:nvSpPr>
          <p:cNvPr id="13" name="矩形 12"/>
          <p:cNvSpPr/>
          <p:nvPr/>
        </p:nvSpPr>
        <p:spPr>
          <a:xfrm>
            <a:off x="574182" y="396800"/>
            <a:ext cx="73518" cy="649815"/>
          </a:xfrm>
          <a:prstGeom prst="rect">
            <a:avLst/>
          </a:prstGeom>
          <a:gradFill>
            <a:gsLst>
              <a:gs pos="0">
                <a:srgbClr val="0E347D"/>
              </a:gs>
              <a:gs pos="75000">
                <a:srgbClr val="1B4C98"/>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矩形 13"/>
          <p:cNvSpPr/>
          <p:nvPr/>
        </p:nvSpPr>
        <p:spPr>
          <a:xfrm>
            <a:off x="416743" y="396800"/>
            <a:ext cx="73518" cy="649815"/>
          </a:xfrm>
          <a:prstGeom prst="rect">
            <a:avLst/>
          </a:prstGeom>
          <a:gradFill>
            <a:gsLst>
              <a:gs pos="71000">
                <a:srgbClr val="B11902"/>
              </a:gs>
              <a:gs pos="32000">
                <a:srgbClr val="A31104"/>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矩形 14"/>
          <p:cNvSpPr/>
          <p:nvPr/>
        </p:nvSpPr>
        <p:spPr>
          <a:xfrm>
            <a:off x="821843" y="429319"/>
            <a:ext cx="1826141" cy="584775"/>
          </a:xfrm>
          <a:prstGeom prst="rect">
            <a:avLst/>
          </a:prstGeom>
          <a:noFill/>
        </p:spPr>
        <p:txBody>
          <a:bodyPr wrap="none">
            <a:spAutoFit/>
          </a:bodyPr>
          <a:lstStyle/>
          <a:p>
            <a:r>
              <a:rPr lang="zh-CN" altLang="en-US" sz="3200" b="1" dirty="0">
                <a:solidFill>
                  <a:srgbClr val="123C86"/>
                </a:solidFill>
                <a:latin typeface="微软雅黑" panose="020B0503020204020204" pitchFamily="34" charset="-122"/>
                <a:ea typeface="微软雅黑" panose="020B0503020204020204" pitchFamily="34" charset="-122"/>
                <a:cs typeface="+mn-ea"/>
                <a:sym typeface="+mn-lt"/>
              </a:rPr>
              <a:t>战争概述</a:t>
            </a:r>
          </a:p>
        </p:txBody>
      </p:sp>
      <p:grpSp>
        <p:nvGrpSpPr>
          <p:cNvPr id="16" name="组合 15"/>
          <p:cNvGrpSpPr/>
          <p:nvPr/>
        </p:nvGrpSpPr>
        <p:grpSpPr>
          <a:xfrm>
            <a:off x="11056457" y="109639"/>
            <a:ext cx="996473" cy="996473"/>
            <a:chOff x="11043963" y="295912"/>
            <a:chExt cx="996473" cy="996473"/>
          </a:xfrm>
        </p:grpSpPr>
        <p:sp>
          <p:nvSpPr>
            <p:cNvPr id="17" name="椭圆 16"/>
            <p:cNvSpPr/>
            <p:nvPr/>
          </p:nvSpPr>
          <p:spPr>
            <a:xfrm>
              <a:off x="11043963" y="295912"/>
              <a:ext cx="996473" cy="996473"/>
            </a:xfrm>
            <a:prstGeom prst="ellipse">
              <a:avLst/>
            </a:prstGeom>
            <a:solidFill>
              <a:schemeClr val="bg1"/>
            </a:solidFill>
            <a:ln>
              <a:noFill/>
            </a:ln>
            <a:effectLst>
              <a:outerShdw blurRad="292100" dist="152400" dir="2700000" algn="tl" rotWithShape="0">
                <a:prstClr val="black">
                  <a:alpha val="3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70">
                <a:solidFill>
                  <a:prstClr val="white"/>
                </a:solidFill>
              </a:endParaRPr>
            </a:p>
          </p:txBody>
        </p:sp>
        <p:pic>
          <p:nvPicPr>
            <p:cNvPr id="18" name="图片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117199" y="383799"/>
              <a:ext cx="849999" cy="849999"/>
            </a:xfrm>
            <a:prstGeom prst="rect">
              <a:avLst/>
            </a:prstGeom>
          </p:spPr>
        </p:pic>
      </p:grpSp>
      <p:pic>
        <p:nvPicPr>
          <p:cNvPr id="1026" name="Picture 2" descr="C:\Users\春哥\Desktop\1.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298" y="4084891"/>
            <a:ext cx="2790209" cy="241639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2"/>
          <p:cNvGrpSpPr/>
          <p:nvPr/>
        </p:nvGrpSpPr>
        <p:grpSpPr>
          <a:xfrm>
            <a:off x="4008281" y="3074306"/>
            <a:ext cx="3558128" cy="3426978"/>
            <a:chOff x="4008281" y="3074306"/>
            <a:chExt cx="3558128" cy="3426978"/>
          </a:xfrm>
        </p:grpSpPr>
        <p:sp>
          <p:nvSpPr>
            <p:cNvPr id="19" name="文本框 5"/>
            <p:cNvSpPr txBox="1"/>
            <p:nvPr/>
          </p:nvSpPr>
          <p:spPr>
            <a:xfrm>
              <a:off x="4008281" y="3074306"/>
              <a:ext cx="3558128" cy="732508"/>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sz="3200" b="1" dirty="0">
                  <a:solidFill>
                    <a:schemeClr val="tx1"/>
                  </a:solidFill>
                </a:rPr>
                <a:t>2.</a:t>
              </a:r>
              <a:r>
                <a:rPr lang="zh-CN" altLang="en-US" sz="3200" b="1" dirty="0">
                  <a:solidFill>
                    <a:schemeClr val="tx1"/>
                  </a:solidFill>
                </a:rPr>
                <a:t>新冠病毒狙击战</a:t>
              </a:r>
            </a:p>
          </p:txBody>
        </p:sp>
        <p:pic>
          <p:nvPicPr>
            <p:cNvPr id="2050" name="Picture 2" descr="C:\Users\春哥\Desktop\1.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0018" y="4084891"/>
              <a:ext cx="3138020" cy="241639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组合 3"/>
          <p:cNvGrpSpPr/>
          <p:nvPr/>
        </p:nvGrpSpPr>
        <p:grpSpPr>
          <a:xfrm>
            <a:off x="8503286" y="3074306"/>
            <a:ext cx="3260018" cy="3683594"/>
            <a:chOff x="8503286" y="3074306"/>
            <a:chExt cx="3260018" cy="3683594"/>
          </a:xfrm>
        </p:grpSpPr>
        <p:sp>
          <p:nvSpPr>
            <p:cNvPr id="20" name="文本框 5"/>
            <p:cNvSpPr txBox="1"/>
            <p:nvPr/>
          </p:nvSpPr>
          <p:spPr>
            <a:xfrm>
              <a:off x="8503286" y="3074306"/>
              <a:ext cx="3114483" cy="732508"/>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en-US" altLang="zh-CN" sz="3200" b="1" dirty="0">
                  <a:solidFill>
                    <a:schemeClr val="tx1"/>
                  </a:solidFill>
                </a:rPr>
                <a:t>3.</a:t>
              </a:r>
              <a:r>
                <a:rPr lang="zh-CN" altLang="en-US" sz="3200" b="1" dirty="0">
                  <a:solidFill>
                    <a:schemeClr val="tx1"/>
                  </a:solidFill>
                </a:rPr>
                <a:t>中美战略竞争</a:t>
              </a:r>
            </a:p>
          </p:txBody>
        </p:sp>
        <p:pic>
          <p:nvPicPr>
            <p:cNvPr id="2051" name="Picture 3" descr="C:\Users\春哥\Desktop\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648821" y="3994456"/>
              <a:ext cx="2595720" cy="1841894"/>
            </a:xfrm>
            <a:prstGeom prst="rect">
              <a:avLst/>
            </a:prstGeom>
            <a:noFill/>
            <a:extLst>
              <a:ext uri="{909E8E84-426E-40DD-AFC4-6F175D3DCCD1}">
                <a14:hiddenFill xmlns:a14="http://schemas.microsoft.com/office/drawing/2010/main">
                  <a:solidFill>
                    <a:srgbClr val="FFFFFF"/>
                  </a:solidFill>
                </a14:hiddenFill>
              </a:ext>
            </a:extLst>
          </p:spPr>
        </p:pic>
        <p:sp>
          <p:nvSpPr>
            <p:cNvPr id="21" name="文本框 5"/>
            <p:cNvSpPr txBox="1"/>
            <p:nvPr/>
          </p:nvSpPr>
          <p:spPr>
            <a:xfrm>
              <a:off x="8648821" y="5945370"/>
              <a:ext cx="3114483" cy="812530"/>
            </a:xfrm>
            <a:prstGeom prst="rect">
              <a:avLst/>
            </a:prstGeom>
            <a:noFill/>
          </p:spPr>
          <p:txBody>
            <a:bodyPr wrap="square" rtlCol="0">
              <a:spAutoFit/>
            </a:bodyPr>
            <a:lstStyle>
              <a:defPPr>
                <a:defRPr lang="zh-CN"/>
              </a:defPPr>
              <a:lvl1pPr algn="ctr">
                <a:lnSpc>
                  <a:spcPct val="130000"/>
                </a:lnSpc>
                <a:defRPr>
                  <a:solidFill>
                    <a:schemeClr val="tx1">
                      <a:lumMod val="50000"/>
                      <a:lumOff val="50000"/>
                    </a:schemeClr>
                  </a:solidFill>
                  <a:latin typeface="微软雅黑" panose="020B0503020204020204" pitchFamily="34" charset="-122"/>
                  <a:ea typeface="微软雅黑" panose="020B0503020204020204" pitchFamily="34" charset="-122"/>
                </a:defRPr>
              </a:lvl1pPr>
            </a:lstStyle>
            <a:p>
              <a:pPr algn="l"/>
              <a:r>
                <a:rPr lang="zh-CN" altLang="en-US" dirty="0">
                  <a:solidFill>
                    <a:schemeClr val="tx1"/>
                  </a:solidFill>
                </a:rPr>
                <a:t>经贸战；金融战；石油战；外交战；货币战；舆论战</a:t>
              </a:r>
            </a:p>
          </p:txBody>
        </p:sp>
      </p:grpSp>
      <p:cxnSp>
        <p:nvCxnSpPr>
          <p:cNvPr id="7" name="直接连接符 6"/>
          <p:cNvCxnSpPr/>
          <p:nvPr/>
        </p:nvCxnSpPr>
        <p:spPr>
          <a:xfrm>
            <a:off x="3717891" y="3195376"/>
            <a:ext cx="35169" cy="3305908"/>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7757328" y="3195376"/>
            <a:ext cx="35169" cy="3305908"/>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 name="Picture 2" descr="C:\Users\春哥\Downloads\615edbdf368dc1633606623344.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803297" y="2258130"/>
            <a:ext cx="2253160" cy="2253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9123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2820</Words>
  <Application>Microsoft Office PowerPoint</Application>
  <PresentationFormat>宽屏</PresentationFormat>
  <Paragraphs>368</Paragraphs>
  <Slides>49</Slides>
  <Notes>49</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49</vt:i4>
      </vt:variant>
    </vt:vector>
  </HeadingPairs>
  <TitlesOfParts>
    <vt:vector size="63" baseType="lpstr">
      <vt:lpstr>等线</vt:lpstr>
      <vt:lpstr>等线 Light</vt:lpstr>
      <vt:lpstr>方正粗圆简体</vt:lpstr>
      <vt:lpstr>方正大黑简体</vt:lpstr>
      <vt:lpstr>黑体</vt:lpstr>
      <vt:lpstr>华光标题黑_CNKI</vt:lpstr>
      <vt:lpstr>华文楷体</vt:lpstr>
      <vt:lpstr>华文隶书</vt:lpstr>
      <vt:lpstr>华文中宋</vt:lpstr>
      <vt:lpstr>宋体</vt:lpstr>
      <vt:lpstr>微软雅黑</vt:lpstr>
      <vt:lpstr>Arial</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2021-05-19T03:01:23Z</dcterms:created>
  <dcterms:modified xsi:type="dcterms:W3CDTF">2023-04-16T14:43:56Z</dcterms:modified>
</cp:coreProperties>
</file>